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9" r:id="rId4"/>
    <p:sldId id="274" r:id="rId5"/>
    <p:sldId id="260" r:id="rId6"/>
    <p:sldId id="261" r:id="rId7"/>
    <p:sldId id="262" r:id="rId8"/>
    <p:sldId id="263" r:id="rId9"/>
    <p:sldId id="275" r:id="rId10"/>
    <p:sldId id="264" r:id="rId11"/>
    <p:sldId id="276" r:id="rId12"/>
    <p:sldId id="265" r:id="rId13"/>
    <p:sldId id="266" r:id="rId14"/>
    <p:sldId id="267" r:id="rId15"/>
    <p:sldId id="277" r:id="rId16"/>
    <p:sldId id="269" r:id="rId17"/>
    <p:sldId id="270" r:id="rId18"/>
    <p:sldId id="271" r:id="rId19"/>
    <p:sldId id="272" r:id="rId20"/>
    <p:sldId id="273" r:id="rId21"/>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181" autoAdjust="0"/>
  </p:normalViewPr>
  <p:slideViewPr>
    <p:cSldViewPr snapToGrid="0">
      <p:cViewPr varScale="1">
        <p:scale>
          <a:sx n="80" d="100"/>
          <a:sy n="80" d="100"/>
        </p:scale>
        <p:origin x="758" y="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D0D48C6-B556-4D4A-A846-2262ADC382E9}"/>
              </a:ext>
            </a:extLst>
          </p:cNvPr>
          <p:cNvSpPr txBox="1">
            <a:spLocks noGrp="1"/>
          </p:cNvSpPr>
          <p:nvPr>
            <p:ph type="hdr" sz="quarter"/>
          </p:nvPr>
        </p:nvSpPr>
        <p:spPr>
          <a:xfrm>
            <a:off x="0" y="0"/>
            <a:ext cx="3280680" cy="534240"/>
          </a:xfrm>
          <a:prstGeom prst="rect">
            <a:avLst/>
          </a:prstGeom>
          <a:noFill/>
          <a:ln cap="flat">
            <a:noFill/>
          </a:ln>
        </p:spPr>
        <p:txBody>
          <a:bodyPr vert="horz" wrap="non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3" name="Date Placeholder 2">
            <a:extLst>
              <a:ext uri="{FF2B5EF4-FFF2-40B4-BE49-F238E27FC236}">
                <a16:creationId xmlns:a16="http://schemas.microsoft.com/office/drawing/2014/main" id="{993EC5DB-C349-4A25-A50F-B66143D37C78}"/>
              </a:ext>
            </a:extLst>
          </p:cNvPr>
          <p:cNvSpPr txBox="1">
            <a:spLocks noGrp="1"/>
          </p:cNvSpPr>
          <p:nvPr>
            <p:ph type="dt" sz="quarter" idx="1"/>
          </p:nvPr>
        </p:nvSpPr>
        <p:spPr>
          <a:xfrm>
            <a:off x="4278960" y="0"/>
            <a:ext cx="3280680" cy="534240"/>
          </a:xfrm>
          <a:prstGeom prst="rect">
            <a:avLst/>
          </a:prstGeom>
          <a:noFill/>
          <a:ln cap="flat">
            <a:noFill/>
          </a:ln>
        </p:spPr>
        <p:txBody>
          <a:bodyPr vert="horz" wrap="non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4" name="Footer Placeholder 3">
            <a:extLst>
              <a:ext uri="{FF2B5EF4-FFF2-40B4-BE49-F238E27FC236}">
                <a16:creationId xmlns:a16="http://schemas.microsoft.com/office/drawing/2014/main" id="{6DBFA66E-0380-40E6-BD49-DCD0D4550FFB}"/>
              </a:ext>
            </a:extLst>
          </p:cNvPr>
          <p:cNvSpPr txBox="1">
            <a:spLocks noGrp="1"/>
          </p:cNvSpPr>
          <p:nvPr>
            <p:ph type="ftr" sz="quarter" idx="2"/>
          </p:nvPr>
        </p:nvSpPr>
        <p:spPr>
          <a:xfrm>
            <a:off x="0" y="10157400"/>
            <a:ext cx="3280680" cy="534240"/>
          </a:xfrm>
          <a:prstGeom prst="rect">
            <a:avLst/>
          </a:prstGeom>
          <a:noFill/>
          <a:ln cap="flat">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5" name="Slide Number Placeholder 4">
            <a:extLst>
              <a:ext uri="{FF2B5EF4-FFF2-40B4-BE49-F238E27FC236}">
                <a16:creationId xmlns:a16="http://schemas.microsoft.com/office/drawing/2014/main" id="{09528A95-139E-4D75-9678-C7ED8767E47B}"/>
              </a:ext>
            </a:extLst>
          </p:cNvPr>
          <p:cNvSpPr txBox="1">
            <a:spLocks noGrp="1"/>
          </p:cNvSpPr>
          <p:nvPr>
            <p:ph type="sldNum" sz="quarter" idx="3"/>
          </p:nvPr>
        </p:nvSpPr>
        <p:spPr>
          <a:xfrm>
            <a:off x="4278960" y="10157400"/>
            <a:ext cx="3280680" cy="534240"/>
          </a:xfrm>
          <a:prstGeom prst="rect">
            <a:avLst/>
          </a:prstGeom>
          <a:noFill/>
          <a:ln cap="flat">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pPr>
            <a:fld id="{FC5C15CF-78A7-495A-BB87-EF78CB33693A}" type="slidenum">
              <a:t>‹#›</a:t>
            </a:fld>
            <a:endParaRPr lang="en-GB" sz="1400" b="0" i="0" u="none" strike="noStrike" kern="0" spc="0" baseline="0">
              <a:ln>
                <a:noFill/>
              </a:ln>
              <a:solidFill>
                <a:srgbClr val="000000"/>
              </a:solidFill>
              <a:latin typeface="Calibri" pitchFamily="18"/>
              <a:ea typeface="Arial Unicode MS" pitchFamily="2"/>
              <a:cs typeface="Arial Unicode MS" pitchFamily="2"/>
            </a:endParaRPr>
          </a:p>
        </p:txBody>
      </p:sp>
    </p:spTree>
    <p:extLst>
      <p:ext uri="{BB962C8B-B14F-4D97-AF65-F5344CB8AC3E}">
        <p14:creationId xmlns:p14="http://schemas.microsoft.com/office/powerpoint/2010/main" val="2248095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C38664-8504-49DA-96B0-9A10647D3562}"/>
              </a:ext>
            </a:extLst>
          </p:cNvPr>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es Placeholder 2">
            <a:extLst>
              <a:ext uri="{FF2B5EF4-FFF2-40B4-BE49-F238E27FC236}">
                <a16:creationId xmlns:a16="http://schemas.microsoft.com/office/drawing/2014/main" id="{C1F3D181-0EC9-4993-8491-5406216AE378}"/>
              </a:ext>
            </a:extLst>
          </p:cNvPr>
          <p:cNvSpPr txBox="1">
            <a:spLocks noGrp="1"/>
          </p:cNvSpPr>
          <p:nvPr>
            <p:ph type="body" sz="quarter" idx="3"/>
          </p:nvPr>
        </p:nvSpPr>
        <p:spPr>
          <a:xfrm>
            <a:off x="756000" y="5078520"/>
            <a:ext cx="6047640" cy="4811040"/>
          </a:xfrm>
          <a:prstGeom prst="rect">
            <a:avLst/>
          </a:prstGeom>
          <a:noFill/>
          <a:ln>
            <a:noFill/>
          </a:ln>
        </p:spPr>
        <p:txBody>
          <a:bodyPr wrap="square" lIns="0" tIns="0" rIns="0" bIns="0" anchor="t" anchorCtr="0">
            <a:noAutofit/>
          </a:bodyPr>
          <a:lstStyle/>
          <a:p>
            <a:pPr lvl="0"/>
            <a:endParaRPr lang="en-none"/>
          </a:p>
        </p:txBody>
      </p:sp>
      <p:sp>
        <p:nvSpPr>
          <p:cNvPr id="4" name="Header Placeholder 3">
            <a:extLst>
              <a:ext uri="{FF2B5EF4-FFF2-40B4-BE49-F238E27FC236}">
                <a16:creationId xmlns:a16="http://schemas.microsoft.com/office/drawing/2014/main" id="{BA984D52-F69F-4327-A0C4-35EBB52CB1A4}"/>
              </a:ext>
            </a:extLst>
          </p:cNvPr>
          <p:cNvSpPr txBox="1">
            <a:spLocks noGrp="1"/>
          </p:cNvSpPr>
          <p:nvPr>
            <p:ph type="hdr" sz="quarter"/>
          </p:nvPr>
        </p:nvSpPr>
        <p:spPr>
          <a:xfrm>
            <a:off x="0" y="0"/>
            <a:ext cx="3280680" cy="534240"/>
          </a:xfrm>
          <a:prstGeom prst="rect">
            <a:avLst/>
          </a:prstGeom>
          <a:noFill/>
          <a:ln>
            <a:noFill/>
          </a:ln>
        </p:spPr>
        <p:txBody>
          <a:bodyPr wrap="square" lIns="0" tIns="0" rIns="0" bIns="0" anchor="t" anchorCtr="0">
            <a:noAutofit/>
          </a:bodyPr>
          <a:lstStyle>
            <a:lvl1pPr lvl="0" rtl="0" hangingPunct="0">
              <a:buNone/>
              <a:tabLst/>
              <a:defRPr lang="en-none" sz="2400" kern="1200">
                <a:latin typeface="Tinos" pitchFamily="18"/>
                <a:ea typeface="Arial Unicode MS" pitchFamily="2"/>
                <a:cs typeface="Tahoma" pitchFamily="2"/>
              </a:defRPr>
            </a:lvl1pPr>
          </a:lstStyle>
          <a:p>
            <a:pPr lvl="0"/>
            <a:endParaRPr lang="en-none"/>
          </a:p>
        </p:txBody>
      </p:sp>
      <p:sp>
        <p:nvSpPr>
          <p:cNvPr id="5" name="Date Placeholder 4">
            <a:extLst>
              <a:ext uri="{FF2B5EF4-FFF2-40B4-BE49-F238E27FC236}">
                <a16:creationId xmlns:a16="http://schemas.microsoft.com/office/drawing/2014/main" id="{CEA774E6-DA29-4CAB-B7DF-6CDDE2DFC798}"/>
              </a:ext>
            </a:extLst>
          </p:cNvPr>
          <p:cNvSpPr txBox="1">
            <a:spLocks noGrp="1"/>
          </p:cNvSpPr>
          <p:nvPr>
            <p:ph type="dt" idx="1"/>
          </p:nvPr>
        </p:nvSpPr>
        <p:spPr>
          <a:xfrm>
            <a:off x="4278960" y="0"/>
            <a:ext cx="3280680" cy="534240"/>
          </a:xfrm>
          <a:prstGeom prst="rect">
            <a:avLst/>
          </a:prstGeom>
          <a:noFill/>
          <a:ln>
            <a:noFill/>
          </a:ln>
        </p:spPr>
        <p:txBody>
          <a:bodyPr wrap="square" lIns="0" tIns="0" rIns="0" bIns="0" anchor="t" anchorCtr="0">
            <a:noAutofit/>
          </a:bodyPr>
          <a:lstStyle>
            <a:lvl1pPr lvl="0" rtl="0" hangingPunct="0">
              <a:buNone/>
              <a:tabLst/>
              <a:defRPr lang="en-none" sz="2400" kern="1200">
                <a:latin typeface="Tinos" pitchFamily="18"/>
                <a:ea typeface="Arial Unicode MS" pitchFamily="2"/>
                <a:cs typeface="Tahoma" pitchFamily="2"/>
              </a:defRPr>
            </a:lvl1pPr>
          </a:lstStyle>
          <a:p>
            <a:pPr lvl="0"/>
            <a:endParaRPr lang="en-none"/>
          </a:p>
        </p:txBody>
      </p:sp>
      <p:sp>
        <p:nvSpPr>
          <p:cNvPr id="6" name="Footer Placeholder 5">
            <a:extLst>
              <a:ext uri="{FF2B5EF4-FFF2-40B4-BE49-F238E27FC236}">
                <a16:creationId xmlns:a16="http://schemas.microsoft.com/office/drawing/2014/main" id="{7B2A5335-A478-4B17-9FC8-32307889C7F7}"/>
              </a:ext>
            </a:extLst>
          </p:cNvPr>
          <p:cNvSpPr txBox="1">
            <a:spLocks noGrp="1"/>
          </p:cNvSpPr>
          <p:nvPr>
            <p:ph type="ftr" sz="quarter" idx="4"/>
          </p:nvPr>
        </p:nvSpPr>
        <p:spPr>
          <a:xfrm>
            <a:off x="0" y="10157400"/>
            <a:ext cx="3280680" cy="534240"/>
          </a:xfrm>
          <a:prstGeom prst="rect">
            <a:avLst/>
          </a:prstGeom>
          <a:noFill/>
          <a:ln>
            <a:noFill/>
          </a:ln>
        </p:spPr>
        <p:txBody>
          <a:bodyPr wrap="square" lIns="0" tIns="0" rIns="0" bIns="0" anchor="b" anchorCtr="0">
            <a:noAutofit/>
          </a:bodyPr>
          <a:lstStyle>
            <a:lvl1pPr lvl="0" rtl="0" hangingPunct="0">
              <a:buNone/>
              <a:tabLst/>
              <a:defRPr lang="en-none" sz="2400" kern="1200">
                <a:latin typeface="Tinos" pitchFamily="18"/>
                <a:ea typeface="Arial Unicode MS" pitchFamily="2"/>
                <a:cs typeface="Tahoma" pitchFamily="2"/>
              </a:defRPr>
            </a:lvl1pPr>
          </a:lstStyle>
          <a:p>
            <a:pPr lvl="0"/>
            <a:endParaRPr lang="en-none"/>
          </a:p>
        </p:txBody>
      </p:sp>
      <p:sp>
        <p:nvSpPr>
          <p:cNvPr id="7" name="Slide Number Placeholder 6">
            <a:extLst>
              <a:ext uri="{FF2B5EF4-FFF2-40B4-BE49-F238E27FC236}">
                <a16:creationId xmlns:a16="http://schemas.microsoft.com/office/drawing/2014/main" id="{A4767E39-5261-4FFF-AF6D-7A395429C13D}"/>
              </a:ext>
            </a:extLst>
          </p:cNvPr>
          <p:cNvSpPr txBox="1">
            <a:spLocks noGrp="1"/>
          </p:cNvSpPr>
          <p:nvPr>
            <p:ph type="sldNum" sz="quarter" idx="5"/>
          </p:nvPr>
        </p:nvSpPr>
        <p:spPr>
          <a:xfrm>
            <a:off x="4278960" y="10157400"/>
            <a:ext cx="3280680" cy="534240"/>
          </a:xfrm>
          <a:prstGeom prst="rect">
            <a:avLst/>
          </a:prstGeom>
          <a:noFill/>
          <a:ln>
            <a:noFill/>
          </a:ln>
        </p:spPr>
        <p:txBody>
          <a:bodyPr wrap="square" lIns="0" tIns="0" rIns="0" bIns="0" anchor="b" anchorCtr="0">
            <a:noAutofit/>
          </a:bodyPr>
          <a:lstStyle>
            <a:lvl1pPr marL="0" marR="0" lvl="0" indent="0" algn="r" rtl="0" hangingPunct="0">
              <a:lnSpc>
                <a:spcPct val="100000"/>
              </a:lnSpc>
              <a:spcBef>
                <a:spcPts val="0"/>
              </a:spcBef>
              <a:spcAft>
                <a:spcPts val="0"/>
              </a:spcAft>
              <a:buNone/>
              <a:tabLst/>
              <a:defRPr lang="en-none" sz="1400" b="0" i="0" u="none" strike="noStrike" kern="1200" spc="0" baseline="0">
                <a:solidFill>
                  <a:srgbClr val="000000"/>
                </a:solidFill>
                <a:latin typeface="Tinos" pitchFamily="18"/>
                <a:ea typeface="Arial Unicode MS" pitchFamily="2"/>
                <a:cs typeface="Tahoma" pitchFamily="2"/>
              </a:defRPr>
            </a:lvl1pPr>
          </a:lstStyle>
          <a:p>
            <a:pPr lvl="0"/>
            <a:fld id="{4BFF09D5-4B42-4D3C-BFBE-24D79F7381BB}" type="slidenum">
              <a:t>‹#›</a:t>
            </a:fld>
            <a:endParaRPr lang="en-none"/>
          </a:p>
        </p:txBody>
      </p:sp>
    </p:spTree>
    <p:extLst>
      <p:ext uri="{BB962C8B-B14F-4D97-AF65-F5344CB8AC3E}">
        <p14:creationId xmlns:p14="http://schemas.microsoft.com/office/powerpoint/2010/main" val="1962880268"/>
      </p:ext>
    </p:extLst>
  </p:cSld>
  <p:clrMap bg1="lt1" tx1="dk1" bg2="lt2" tx2="dk2" accent1="accent1" accent2="accent2" accent3="accent3" accent4="accent4" accent5="accent5" accent6="accent6" hlink="hlink" folHlink="folHlink"/>
  <p:notesStyle>
    <a:lvl1pPr marL="216000" marR="0" lvl="0" indent="-216000" rtl="0" hangingPunct="0">
      <a:buNone/>
      <a:tabLst/>
      <a:defRPr lang="en-none" sz="2000" b="0" i="0" u="none" strike="noStrike" kern="1200">
        <a:ln>
          <a:noFill/>
        </a:ln>
        <a:latin typeface="Arimo" pitchFamily="18"/>
        <a:ea typeface="Arial Unicode MS" pitchFamily="2"/>
        <a:cs typeface="Arial Unicode MS"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70456400-7C29-40E5-93EA-619AA424DB73}"/>
              </a:ext>
            </a:extLst>
          </p:cNvPr>
          <p:cNvSpPr txBox="1">
            <a:spLocks noGrp="1"/>
          </p:cNvSpPr>
          <p:nvPr>
            <p:ph type="sldNum" sz="quarter" idx="5"/>
          </p:nvPr>
        </p:nvSpPr>
        <p:spPr>
          <a:ln/>
        </p:spPr>
        <p:txBody>
          <a:bodyPr wrap="square" lIns="0" tIns="0" rIns="0" bIns="0" anchor="b" anchorCtr="0">
            <a:noAutofit/>
          </a:bodyPr>
          <a:lstStyle/>
          <a:p>
            <a:pPr lvl="0"/>
            <a:fld id="{BE991003-19CC-46FF-925C-624D86053811}" type="slidenum">
              <a:t>1</a:t>
            </a:fld>
            <a:endParaRPr lang="en-none"/>
          </a:p>
        </p:txBody>
      </p:sp>
      <p:sp>
        <p:nvSpPr>
          <p:cNvPr id="2" name="Slide Number Placeholder 6">
            <a:extLst>
              <a:ext uri="{FF2B5EF4-FFF2-40B4-BE49-F238E27FC236}">
                <a16:creationId xmlns:a16="http://schemas.microsoft.com/office/drawing/2014/main" id="{F8FDF8A1-0294-4A7C-8CFE-38175294AD3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23D6EC8-6907-45AE-92B8-93325B6E918A}" type="slidenum">
              <a:t>1</a:t>
            </a:fld>
            <a:endParaRPr lang="en-GB" sz="1800" b="0" i="0" u="none" strike="noStrike" kern="0" spc="0" baseline="0">
              <a:ln>
                <a:noFill/>
              </a:ln>
              <a:solidFill>
                <a:srgbClr val="000000"/>
              </a:solidFill>
              <a:latin typeface="Calibri" pitchFamily="18"/>
              <a:ea typeface="Arial Unicode MS" pitchFamily="2"/>
              <a:cs typeface="Arial Unicode MS" pitchFamily="2"/>
            </a:endParaRPr>
          </a:p>
        </p:txBody>
      </p:sp>
      <p:sp>
        <p:nvSpPr>
          <p:cNvPr id="3" name="Slide Image Placeholder 1">
            <a:extLst>
              <a:ext uri="{FF2B5EF4-FFF2-40B4-BE49-F238E27FC236}">
                <a16:creationId xmlns:a16="http://schemas.microsoft.com/office/drawing/2014/main" id="{E6DC065E-ACDC-409E-B7B7-9148103ADC5C}"/>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4" name="Notes Placeholder 2">
            <a:extLst>
              <a:ext uri="{FF2B5EF4-FFF2-40B4-BE49-F238E27FC236}">
                <a16:creationId xmlns:a16="http://schemas.microsoft.com/office/drawing/2014/main" id="{FB7D73CF-08E2-48EE-BB79-9FD92498CD2D}"/>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6F67B1B-8709-4E51-969C-2E1E0EAD9ABB}"/>
              </a:ext>
            </a:extLst>
          </p:cNvPr>
          <p:cNvSpPr txBox="1">
            <a:spLocks noGrp="1"/>
          </p:cNvSpPr>
          <p:nvPr>
            <p:ph type="sldNum" sz="quarter" idx="5"/>
          </p:nvPr>
        </p:nvSpPr>
        <p:spPr>
          <a:ln/>
        </p:spPr>
        <p:txBody>
          <a:bodyPr wrap="square" lIns="0" tIns="0" rIns="0" bIns="0" anchor="b" anchorCtr="0">
            <a:noAutofit/>
          </a:bodyPr>
          <a:lstStyle/>
          <a:p>
            <a:pPr lvl="0"/>
            <a:fld id="{97EF07C8-0E32-4113-9DE2-B228C3B5E021}" type="slidenum">
              <a:t>10</a:t>
            </a:fld>
            <a:endParaRPr lang="en-none"/>
          </a:p>
        </p:txBody>
      </p:sp>
      <p:sp>
        <p:nvSpPr>
          <p:cNvPr id="2" name="Slide Image Placeholder 1">
            <a:extLst>
              <a:ext uri="{FF2B5EF4-FFF2-40B4-BE49-F238E27FC236}">
                <a16:creationId xmlns:a16="http://schemas.microsoft.com/office/drawing/2014/main" id="{A848D78E-BF0F-4167-B088-0642CBB7330E}"/>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9EC2CB66-0036-48C6-80B9-3C9DA5D68AF7}"/>
              </a:ext>
            </a:extLst>
          </p:cNvPr>
          <p:cNvSpPr txBox="1">
            <a:spLocks noGrp="1"/>
          </p:cNvSpPr>
          <p:nvPr>
            <p:ph type="body" sz="quarter" idx="1"/>
          </p:nvPr>
        </p:nvSpPr>
        <p:spPr/>
        <p:txBody>
          <a:bodyPr/>
          <a:lstStyle/>
          <a:p>
            <a:endParaRPr lang="en-non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6F67B1B-8709-4E51-969C-2E1E0EAD9ABB}"/>
              </a:ext>
            </a:extLst>
          </p:cNvPr>
          <p:cNvSpPr txBox="1">
            <a:spLocks noGrp="1"/>
          </p:cNvSpPr>
          <p:nvPr>
            <p:ph type="sldNum" sz="quarter" idx="5"/>
          </p:nvPr>
        </p:nvSpPr>
        <p:spPr>
          <a:ln/>
        </p:spPr>
        <p:txBody>
          <a:bodyPr wrap="square" lIns="0" tIns="0" rIns="0" bIns="0" anchor="b" anchorCtr="0">
            <a:noAutofit/>
          </a:bodyPr>
          <a:lstStyle/>
          <a:p>
            <a:pPr lvl="0"/>
            <a:fld id="{97EF07C8-0E32-4113-9DE2-B228C3B5E021}" type="slidenum">
              <a:t>11</a:t>
            </a:fld>
            <a:endParaRPr lang="en-none"/>
          </a:p>
        </p:txBody>
      </p:sp>
      <p:sp>
        <p:nvSpPr>
          <p:cNvPr id="2" name="Slide Image Placeholder 1">
            <a:extLst>
              <a:ext uri="{FF2B5EF4-FFF2-40B4-BE49-F238E27FC236}">
                <a16:creationId xmlns:a16="http://schemas.microsoft.com/office/drawing/2014/main" id="{A848D78E-BF0F-4167-B088-0642CBB7330E}"/>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9EC2CB66-0036-48C6-80B9-3C9DA5D68AF7}"/>
              </a:ext>
            </a:extLst>
          </p:cNvPr>
          <p:cNvSpPr txBox="1">
            <a:spLocks noGrp="1"/>
          </p:cNvSpPr>
          <p:nvPr>
            <p:ph type="body" sz="quarter" idx="1"/>
          </p:nvPr>
        </p:nvSpPr>
        <p:spPr/>
        <p:txBody>
          <a:bodyPr/>
          <a:lstStyle/>
          <a:p>
            <a:endParaRPr lang="en-non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8097762-C789-4B8B-8B52-6CC3AED3B0E2}"/>
              </a:ext>
            </a:extLst>
          </p:cNvPr>
          <p:cNvSpPr txBox="1">
            <a:spLocks noGrp="1"/>
          </p:cNvSpPr>
          <p:nvPr>
            <p:ph type="sldNum" sz="quarter" idx="5"/>
          </p:nvPr>
        </p:nvSpPr>
        <p:spPr>
          <a:ln/>
        </p:spPr>
        <p:txBody>
          <a:bodyPr wrap="square" lIns="0" tIns="0" rIns="0" bIns="0" anchor="b" anchorCtr="0">
            <a:noAutofit/>
          </a:bodyPr>
          <a:lstStyle/>
          <a:p>
            <a:pPr lvl="0"/>
            <a:fld id="{39FBA0B9-3BC6-4484-8AA9-F230FCB59FC3}" type="slidenum">
              <a:t>12</a:t>
            </a:fld>
            <a:endParaRPr lang="en-none"/>
          </a:p>
        </p:txBody>
      </p:sp>
      <p:sp>
        <p:nvSpPr>
          <p:cNvPr id="2" name="Slide Image Placeholder 1">
            <a:extLst>
              <a:ext uri="{FF2B5EF4-FFF2-40B4-BE49-F238E27FC236}">
                <a16:creationId xmlns:a16="http://schemas.microsoft.com/office/drawing/2014/main" id="{C1DB2399-3B50-4681-875F-8D2D0E00DC9F}"/>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249DE9EA-E6F4-4F95-BF86-E4E253A522B7}"/>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86498BDE-9307-4A04-AEF3-77C8A6CD63DF}"/>
              </a:ext>
            </a:extLst>
          </p:cNvPr>
          <p:cNvSpPr txBox="1">
            <a:spLocks noGrp="1"/>
          </p:cNvSpPr>
          <p:nvPr>
            <p:ph type="sldNum" sz="quarter" idx="5"/>
          </p:nvPr>
        </p:nvSpPr>
        <p:spPr>
          <a:ln/>
        </p:spPr>
        <p:txBody>
          <a:bodyPr wrap="square" lIns="0" tIns="0" rIns="0" bIns="0" anchor="b" anchorCtr="0">
            <a:noAutofit/>
          </a:bodyPr>
          <a:lstStyle/>
          <a:p>
            <a:pPr lvl="0"/>
            <a:fld id="{E87D5213-091B-4418-870F-69297B0A0C40}" type="slidenum">
              <a:t>13</a:t>
            </a:fld>
            <a:endParaRPr lang="en-none"/>
          </a:p>
        </p:txBody>
      </p:sp>
      <p:sp>
        <p:nvSpPr>
          <p:cNvPr id="2" name="Slide Image Placeholder 1">
            <a:extLst>
              <a:ext uri="{FF2B5EF4-FFF2-40B4-BE49-F238E27FC236}">
                <a16:creationId xmlns:a16="http://schemas.microsoft.com/office/drawing/2014/main" id="{12D92BEA-B60E-463A-AD91-84F7902B1841}"/>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9821057F-5C3E-44DC-8CE4-AA688397662F}"/>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4D4E712-3A2D-49F5-BBB6-022AE5042EA0}"/>
              </a:ext>
            </a:extLst>
          </p:cNvPr>
          <p:cNvSpPr txBox="1">
            <a:spLocks noGrp="1"/>
          </p:cNvSpPr>
          <p:nvPr>
            <p:ph type="sldNum" sz="quarter" idx="5"/>
          </p:nvPr>
        </p:nvSpPr>
        <p:spPr>
          <a:ln/>
        </p:spPr>
        <p:txBody>
          <a:bodyPr wrap="square" lIns="0" tIns="0" rIns="0" bIns="0" anchor="b" anchorCtr="0">
            <a:noAutofit/>
          </a:bodyPr>
          <a:lstStyle/>
          <a:p>
            <a:pPr lvl="0"/>
            <a:fld id="{326F4214-DA2E-4944-81DA-24B5E20EE043}" type="slidenum">
              <a:t>14</a:t>
            </a:fld>
            <a:endParaRPr lang="en-none"/>
          </a:p>
        </p:txBody>
      </p:sp>
      <p:sp>
        <p:nvSpPr>
          <p:cNvPr id="2" name="Slide Image Placeholder 1">
            <a:extLst>
              <a:ext uri="{FF2B5EF4-FFF2-40B4-BE49-F238E27FC236}">
                <a16:creationId xmlns:a16="http://schemas.microsoft.com/office/drawing/2014/main" id="{D1E53067-9BCA-4E61-A375-8240E471E8F0}"/>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B49083EA-5B29-423C-A421-30FBA34FE6DE}"/>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4D4E712-3A2D-49F5-BBB6-022AE5042EA0}"/>
              </a:ext>
            </a:extLst>
          </p:cNvPr>
          <p:cNvSpPr txBox="1">
            <a:spLocks noGrp="1"/>
          </p:cNvSpPr>
          <p:nvPr>
            <p:ph type="sldNum" sz="quarter" idx="5"/>
          </p:nvPr>
        </p:nvSpPr>
        <p:spPr>
          <a:ln/>
        </p:spPr>
        <p:txBody>
          <a:bodyPr wrap="square" lIns="0" tIns="0" rIns="0" bIns="0" anchor="b" anchorCtr="0">
            <a:noAutofit/>
          </a:bodyPr>
          <a:lstStyle/>
          <a:p>
            <a:pPr lvl="0"/>
            <a:fld id="{326F4214-DA2E-4944-81DA-24B5E20EE043}" type="slidenum">
              <a:t>15</a:t>
            </a:fld>
            <a:endParaRPr lang="en-none"/>
          </a:p>
        </p:txBody>
      </p:sp>
      <p:sp>
        <p:nvSpPr>
          <p:cNvPr id="2" name="Slide Image Placeholder 1">
            <a:extLst>
              <a:ext uri="{FF2B5EF4-FFF2-40B4-BE49-F238E27FC236}">
                <a16:creationId xmlns:a16="http://schemas.microsoft.com/office/drawing/2014/main" id="{D1E53067-9BCA-4E61-A375-8240E471E8F0}"/>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B49083EA-5B29-423C-A421-30FBA34FE6DE}"/>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0BED69D-FCF2-48DA-B106-09A9A852AAEC}"/>
              </a:ext>
            </a:extLst>
          </p:cNvPr>
          <p:cNvSpPr txBox="1">
            <a:spLocks noGrp="1"/>
          </p:cNvSpPr>
          <p:nvPr>
            <p:ph type="sldNum" sz="quarter" idx="5"/>
          </p:nvPr>
        </p:nvSpPr>
        <p:spPr>
          <a:ln/>
        </p:spPr>
        <p:txBody>
          <a:bodyPr wrap="square" lIns="0" tIns="0" rIns="0" bIns="0" anchor="b" anchorCtr="0">
            <a:noAutofit/>
          </a:bodyPr>
          <a:lstStyle/>
          <a:p>
            <a:pPr lvl="0"/>
            <a:fld id="{705AA45C-1F62-4719-9182-15E5D415BB22}" type="slidenum">
              <a:t>16</a:t>
            </a:fld>
            <a:endParaRPr lang="en-none"/>
          </a:p>
        </p:txBody>
      </p:sp>
      <p:sp>
        <p:nvSpPr>
          <p:cNvPr id="2" name="Slide Image Placeholder 1">
            <a:extLst>
              <a:ext uri="{FF2B5EF4-FFF2-40B4-BE49-F238E27FC236}">
                <a16:creationId xmlns:a16="http://schemas.microsoft.com/office/drawing/2014/main" id="{AE5092A8-6348-4A01-9FF7-A3A2F74979AD}"/>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A48164CC-4677-4917-B3F4-36C42835A7D4}"/>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817F82E-1BF4-4BFC-800B-26F9E9EAD4FA}"/>
              </a:ext>
            </a:extLst>
          </p:cNvPr>
          <p:cNvSpPr txBox="1">
            <a:spLocks noGrp="1"/>
          </p:cNvSpPr>
          <p:nvPr>
            <p:ph type="sldNum" sz="quarter" idx="5"/>
          </p:nvPr>
        </p:nvSpPr>
        <p:spPr>
          <a:ln/>
        </p:spPr>
        <p:txBody>
          <a:bodyPr wrap="square" lIns="0" tIns="0" rIns="0" bIns="0" anchor="b" anchorCtr="0">
            <a:noAutofit/>
          </a:bodyPr>
          <a:lstStyle/>
          <a:p>
            <a:pPr lvl="0"/>
            <a:fld id="{A55D3452-CD3B-44B1-A8E3-D141553333B0}" type="slidenum">
              <a:t>17</a:t>
            </a:fld>
            <a:endParaRPr lang="en-none"/>
          </a:p>
        </p:txBody>
      </p:sp>
      <p:sp>
        <p:nvSpPr>
          <p:cNvPr id="2" name="Slide Image Placeholder 1">
            <a:extLst>
              <a:ext uri="{FF2B5EF4-FFF2-40B4-BE49-F238E27FC236}">
                <a16:creationId xmlns:a16="http://schemas.microsoft.com/office/drawing/2014/main" id="{059938A5-6554-4AD1-9404-EA00D7180547}"/>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1299A91C-6380-4E4E-8509-C720363A318C}"/>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71A517A-E945-4983-896C-1E3BCEDBAD0A}"/>
              </a:ext>
            </a:extLst>
          </p:cNvPr>
          <p:cNvSpPr txBox="1">
            <a:spLocks noGrp="1"/>
          </p:cNvSpPr>
          <p:nvPr>
            <p:ph type="sldNum" sz="quarter" idx="5"/>
          </p:nvPr>
        </p:nvSpPr>
        <p:spPr>
          <a:ln/>
        </p:spPr>
        <p:txBody>
          <a:bodyPr wrap="square" lIns="0" tIns="0" rIns="0" bIns="0" anchor="b" anchorCtr="0">
            <a:noAutofit/>
          </a:bodyPr>
          <a:lstStyle/>
          <a:p>
            <a:pPr lvl="0"/>
            <a:fld id="{1D200BFE-C9CE-4B03-AFBB-9C5379B806C8}" type="slidenum">
              <a:t>18</a:t>
            </a:fld>
            <a:endParaRPr lang="en-none"/>
          </a:p>
        </p:txBody>
      </p:sp>
      <p:sp>
        <p:nvSpPr>
          <p:cNvPr id="2" name="Slide Image Placeholder 1">
            <a:extLst>
              <a:ext uri="{FF2B5EF4-FFF2-40B4-BE49-F238E27FC236}">
                <a16:creationId xmlns:a16="http://schemas.microsoft.com/office/drawing/2014/main" id="{D5A55ECD-C2B5-4ABB-A996-F6C71138ABC9}"/>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C295AEA6-8073-4334-AFF3-9996A3D77A8F}"/>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313B64C-2A5A-4581-93BB-B2ACAFDCD5A3}"/>
              </a:ext>
            </a:extLst>
          </p:cNvPr>
          <p:cNvSpPr txBox="1">
            <a:spLocks noGrp="1"/>
          </p:cNvSpPr>
          <p:nvPr>
            <p:ph type="sldNum" sz="quarter" idx="5"/>
          </p:nvPr>
        </p:nvSpPr>
        <p:spPr>
          <a:ln/>
        </p:spPr>
        <p:txBody>
          <a:bodyPr wrap="square" lIns="0" tIns="0" rIns="0" bIns="0" anchor="b" anchorCtr="0">
            <a:noAutofit/>
          </a:bodyPr>
          <a:lstStyle/>
          <a:p>
            <a:pPr lvl="0"/>
            <a:fld id="{C01D4ECA-D6EE-4687-ACDB-196A5F6CF196}" type="slidenum">
              <a:t>19</a:t>
            </a:fld>
            <a:endParaRPr lang="en-none"/>
          </a:p>
        </p:txBody>
      </p:sp>
      <p:sp>
        <p:nvSpPr>
          <p:cNvPr id="2" name="Slide Image Placeholder 1">
            <a:extLst>
              <a:ext uri="{FF2B5EF4-FFF2-40B4-BE49-F238E27FC236}">
                <a16:creationId xmlns:a16="http://schemas.microsoft.com/office/drawing/2014/main" id="{1BB70631-BE32-4299-8F72-4B05D13D6789}"/>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9002D371-D01E-4521-9A1F-12553AE75F9C}"/>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99510A9B-C957-4B59-A6C8-0BF5892FC9D5}"/>
              </a:ext>
            </a:extLst>
          </p:cNvPr>
          <p:cNvSpPr txBox="1">
            <a:spLocks noGrp="1"/>
          </p:cNvSpPr>
          <p:nvPr>
            <p:ph type="sldNum" sz="quarter" idx="5"/>
          </p:nvPr>
        </p:nvSpPr>
        <p:spPr>
          <a:ln/>
        </p:spPr>
        <p:txBody>
          <a:bodyPr wrap="square" lIns="0" tIns="0" rIns="0" bIns="0" anchor="b" anchorCtr="0">
            <a:noAutofit/>
          </a:bodyPr>
          <a:lstStyle/>
          <a:p>
            <a:pPr lvl="0"/>
            <a:fld id="{30B135FF-0787-406E-A276-FC2FAD77D891}" type="slidenum">
              <a:t>2</a:t>
            </a:fld>
            <a:endParaRPr lang="en-none"/>
          </a:p>
        </p:txBody>
      </p:sp>
      <p:sp>
        <p:nvSpPr>
          <p:cNvPr id="2" name="Slide Number Placeholder 6">
            <a:extLst>
              <a:ext uri="{FF2B5EF4-FFF2-40B4-BE49-F238E27FC236}">
                <a16:creationId xmlns:a16="http://schemas.microsoft.com/office/drawing/2014/main" id="{AC118B90-B8CE-42C9-9AA2-EFE44B63E05C}"/>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E03CC7C-F9FA-466C-989D-B4EB6EAA5FEC}" type="slidenum">
              <a:t>2</a:t>
            </a:fld>
            <a:endParaRPr lang="en-GB" sz="1800" b="0" i="0" u="none" strike="noStrike" kern="0" spc="0" baseline="0">
              <a:ln>
                <a:noFill/>
              </a:ln>
              <a:solidFill>
                <a:srgbClr val="000000"/>
              </a:solidFill>
              <a:latin typeface="Calibri" pitchFamily="18"/>
              <a:ea typeface="Arial Unicode MS" pitchFamily="2"/>
              <a:cs typeface="Arial Unicode MS" pitchFamily="2"/>
            </a:endParaRPr>
          </a:p>
        </p:txBody>
      </p:sp>
      <p:sp>
        <p:nvSpPr>
          <p:cNvPr id="3" name="Slide Image Placeholder 1">
            <a:extLst>
              <a:ext uri="{FF2B5EF4-FFF2-40B4-BE49-F238E27FC236}">
                <a16:creationId xmlns:a16="http://schemas.microsoft.com/office/drawing/2014/main" id="{FE960EB9-1750-4352-9F35-C1C1AF385D1F}"/>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4" name="Notes Placeholder 2">
            <a:extLst>
              <a:ext uri="{FF2B5EF4-FFF2-40B4-BE49-F238E27FC236}">
                <a16:creationId xmlns:a16="http://schemas.microsoft.com/office/drawing/2014/main" id="{17BBE278-5A71-4A88-818D-357540F3DAF3}"/>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82674AB3-6778-43FB-99A4-02BC6512AA36}"/>
              </a:ext>
            </a:extLst>
          </p:cNvPr>
          <p:cNvSpPr txBox="1">
            <a:spLocks noGrp="1"/>
          </p:cNvSpPr>
          <p:nvPr>
            <p:ph type="sldNum" sz="quarter" idx="5"/>
          </p:nvPr>
        </p:nvSpPr>
        <p:spPr>
          <a:ln/>
        </p:spPr>
        <p:txBody>
          <a:bodyPr wrap="square" lIns="0" tIns="0" rIns="0" bIns="0" anchor="b" anchorCtr="0">
            <a:noAutofit/>
          </a:bodyPr>
          <a:lstStyle/>
          <a:p>
            <a:pPr lvl="0"/>
            <a:fld id="{DDD264A6-E726-4F8B-A3C1-0E683D192EE6}" type="slidenum">
              <a:t>20</a:t>
            </a:fld>
            <a:endParaRPr lang="en-none"/>
          </a:p>
        </p:txBody>
      </p:sp>
      <p:sp>
        <p:nvSpPr>
          <p:cNvPr id="2" name="Slide Image Placeholder 1">
            <a:extLst>
              <a:ext uri="{FF2B5EF4-FFF2-40B4-BE49-F238E27FC236}">
                <a16:creationId xmlns:a16="http://schemas.microsoft.com/office/drawing/2014/main" id="{FC654F3F-EDE6-4BE3-A807-CA4F7BAB073B}"/>
              </a:ext>
            </a:extLst>
          </p:cNvPr>
          <p:cNvSpPr>
            <a:spLocks noGrp="1" noRot="1" noChangeAspect="1" noResize="1"/>
          </p:cNvSpPr>
          <p:nvPr>
            <p:ph type="sldImg"/>
          </p:nvPr>
        </p:nvSpPr>
        <p:spPr>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6EE23974-E8F5-4426-A5CB-3C3A94E271CB}"/>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8F864B0-AC01-4DED-A2CB-47D1C4DC8DCF}"/>
              </a:ext>
            </a:extLst>
          </p:cNvPr>
          <p:cNvSpPr txBox="1">
            <a:spLocks noGrp="1"/>
          </p:cNvSpPr>
          <p:nvPr>
            <p:ph type="sldNum" sz="quarter" idx="5"/>
          </p:nvPr>
        </p:nvSpPr>
        <p:spPr>
          <a:ln/>
        </p:spPr>
        <p:txBody>
          <a:bodyPr wrap="square" lIns="0" tIns="0" rIns="0" bIns="0" anchor="b" anchorCtr="0">
            <a:noAutofit/>
          </a:bodyPr>
          <a:lstStyle/>
          <a:p>
            <a:pPr lvl="0"/>
            <a:fld id="{5AD6E7F5-302D-4471-9740-1289AA551B16}" type="slidenum">
              <a:t>3</a:t>
            </a:fld>
            <a:endParaRPr lang="en-none"/>
          </a:p>
        </p:txBody>
      </p:sp>
      <p:sp>
        <p:nvSpPr>
          <p:cNvPr id="2" name="Slide Image Placeholder 1">
            <a:extLst>
              <a:ext uri="{FF2B5EF4-FFF2-40B4-BE49-F238E27FC236}">
                <a16:creationId xmlns:a16="http://schemas.microsoft.com/office/drawing/2014/main" id="{985980A8-601B-4948-88C2-01D0CBB2C134}"/>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5B83B9C9-5AEA-4059-93FD-FD9C06FABF1B}"/>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8F864B0-AC01-4DED-A2CB-47D1C4DC8DCF}"/>
              </a:ext>
            </a:extLst>
          </p:cNvPr>
          <p:cNvSpPr txBox="1">
            <a:spLocks noGrp="1"/>
          </p:cNvSpPr>
          <p:nvPr>
            <p:ph type="sldNum" sz="quarter" idx="5"/>
          </p:nvPr>
        </p:nvSpPr>
        <p:spPr>
          <a:ln/>
        </p:spPr>
        <p:txBody>
          <a:bodyPr wrap="square" lIns="0" tIns="0" rIns="0" bIns="0" anchor="b" anchorCtr="0">
            <a:noAutofit/>
          </a:bodyPr>
          <a:lstStyle/>
          <a:p>
            <a:pPr lvl="0"/>
            <a:fld id="{5AD6E7F5-302D-4471-9740-1289AA551B16}" type="slidenum">
              <a:t>4</a:t>
            </a:fld>
            <a:endParaRPr lang="en-none"/>
          </a:p>
        </p:txBody>
      </p:sp>
      <p:sp>
        <p:nvSpPr>
          <p:cNvPr id="2" name="Slide Image Placeholder 1">
            <a:extLst>
              <a:ext uri="{FF2B5EF4-FFF2-40B4-BE49-F238E27FC236}">
                <a16:creationId xmlns:a16="http://schemas.microsoft.com/office/drawing/2014/main" id="{985980A8-601B-4948-88C2-01D0CBB2C134}"/>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5B83B9C9-5AEA-4059-93FD-FD9C06FABF1B}"/>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F76A4CC-15CA-41CC-9B06-9644008EE109}"/>
              </a:ext>
            </a:extLst>
          </p:cNvPr>
          <p:cNvSpPr txBox="1">
            <a:spLocks noGrp="1"/>
          </p:cNvSpPr>
          <p:nvPr>
            <p:ph type="sldNum" sz="quarter" idx="5"/>
          </p:nvPr>
        </p:nvSpPr>
        <p:spPr>
          <a:ln/>
        </p:spPr>
        <p:txBody>
          <a:bodyPr wrap="square" lIns="0" tIns="0" rIns="0" bIns="0" anchor="b" anchorCtr="0">
            <a:noAutofit/>
          </a:bodyPr>
          <a:lstStyle/>
          <a:p>
            <a:pPr lvl="0"/>
            <a:fld id="{464D51F2-6FFF-4C49-9616-6C78551D2F0D}" type="slidenum">
              <a:t>5</a:t>
            </a:fld>
            <a:endParaRPr lang="en-none"/>
          </a:p>
        </p:txBody>
      </p:sp>
      <p:sp>
        <p:nvSpPr>
          <p:cNvPr id="2" name="Slide Image Placeholder 1">
            <a:extLst>
              <a:ext uri="{FF2B5EF4-FFF2-40B4-BE49-F238E27FC236}">
                <a16:creationId xmlns:a16="http://schemas.microsoft.com/office/drawing/2014/main" id="{70797726-4FFD-40D0-B524-F5BD3180E8EE}"/>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D7B0DEA7-4BC8-489F-A0D6-EB7A035A3B11}"/>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E20DDE21-0BAF-434D-B3E6-5B917F896255}"/>
              </a:ext>
            </a:extLst>
          </p:cNvPr>
          <p:cNvSpPr txBox="1">
            <a:spLocks noGrp="1"/>
          </p:cNvSpPr>
          <p:nvPr>
            <p:ph type="sldNum" sz="quarter" idx="5"/>
          </p:nvPr>
        </p:nvSpPr>
        <p:spPr>
          <a:ln/>
        </p:spPr>
        <p:txBody>
          <a:bodyPr wrap="square" lIns="0" tIns="0" rIns="0" bIns="0" anchor="b" anchorCtr="0">
            <a:noAutofit/>
          </a:bodyPr>
          <a:lstStyle/>
          <a:p>
            <a:pPr lvl="0"/>
            <a:fld id="{CB09DBB1-0545-46DF-8711-8FE35B621747}" type="slidenum">
              <a:t>6</a:t>
            </a:fld>
            <a:endParaRPr lang="en-none"/>
          </a:p>
        </p:txBody>
      </p:sp>
      <p:sp>
        <p:nvSpPr>
          <p:cNvPr id="2" name="Slide Image Placeholder 1">
            <a:extLst>
              <a:ext uri="{FF2B5EF4-FFF2-40B4-BE49-F238E27FC236}">
                <a16:creationId xmlns:a16="http://schemas.microsoft.com/office/drawing/2014/main" id="{81770BD2-A837-478B-8EBC-201932860AD3}"/>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4FA33EFA-FFF8-41E9-BEFC-A065A500B6B9}"/>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83E47029-EFBF-410D-9163-3DD2B1BC9891}"/>
              </a:ext>
            </a:extLst>
          </p:cNvPr>
          <p:cNvSpPr txBox="1">
            <a:spLocks noGrp="1"/>
          </p:cNvSpPr>
          <p:nvPr>
            <p:ph type="sldNum" sz="quarter" idx="5"/>
          </p:nvPr>
        </p:nvSpPr>
        <p:spPr>
          <a:ln/>
        </p:spPr>
        <p:txBody>
          <a:bodyPr wrap="square" lIns="0" tIns="0" rIns="0" bIns="0" anchor="b" anchorCtr="0">
            <a:noAutofit/>
          </a:bodyPr>
          <a:lstStyle/>
          <a:p>
            <a:pPr lvl="0"/>
            <a:fld id="{2DF74A2F-3225-4997-B075-F244276CCE3B}" type="slidenum">
              <a:t>7</a:t>
            </a:fld>
            <a:endParaRPr lang="en-none"/>
          </a:p>
        </p:txBody>
      </p:sp>
      <p:sp>
        <p:nvSpPr>
          <p:cNvPr id="2" name="Slide Image Placeholder 1">
            <a:extLst>
              <a:ext uri="{FF2B5EF4-FFF2-40B4-BE49-F238E27FC236}">
                <a16:creationId xmlns:a16="http://schemas.microsoft.com/office/drawing/2014/main" id="{2D00E7E5-B561-4A63-A6E3-B7B7C64C32E8}"/>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0701A242-4CA5-42AB-8731-CA625BFBAB2B}"/>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7FAAAC5-F50D-4D37-83B1-FEA864938905}"/>
              </a:ext>
            </a:extLst>
          </p:cNvPr>
          <p:cNvSpPr txBox="1">
            <a:spLocks noGrp="1"/>
          </p:cNvSpPr>
          <p:nvPr>
            <p:ph type="sldNum" sz="quarter" idx="5"/>
          </p:nvPr>
        </p:nvSpPr>
        <p:spPr>
          <a:ln/>
        </p:spPr>
        <p:txBody>
          <a:bodyPr wrap="square" lIns="0" tIns="0" rIns="0" bIns="0" anchor="b" anchorCtr="0">
            <a:noAutofit/>
          </a:bodyPr>
          <a:lstStyle/>
          <a:p>
            <a:pPr lvl="0"/>
            <a:fld id="{1A9A5497-FA76-4006-913E-1BB5F29DA676}" type="slidenum">
              <a:t>8</a:t>
            </a:fld>
            <a:endParaRPr lang="en-none"/>
          </a:p>
        </p:txBody>
      </p:sp>
      <p:sp>
        <p:nvSpPr>
          <p:cNvPr id="2" name="Slide Image Placeholder 1">
            <a:extLst>
              <a:ext uri="{FF2B5EF4-FFF2-40B4-BE49-F238E27FC236}">
                <a16:creationId xmlns:a16="http://schemas.microsoft.com/office/drawing/2014/main" id="{C000CFA0-25D7-4E67-BCCF-C0E954B1CDC9}"/>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B93A7BCD-1A85-4A45-8B47-0A1187E2D462}"/>
              </a:ext>
            </a:extLst>
          </p:cNvPr>
          <p:cNvSpPr txBox="1">
            <a:spLocks noGrp="1"/>
          </p:cNvSpPr>
          <p:nvPr>
            <p:ph type="body" sz="quarter" idx="1"/>
          </p:nvPr>
        </p:nvSpPr>
        <p:spPr/>
        <p:txBody>
          <a:bodyPr/>
          <a:lstStyle/>
          <a:p>
            <a:endParaRPr lang="en-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7FAAAC5-F50D-4D37-83B1-FEA864938905}"/>
              </a:ext>
            </a:extLst>
          </p:cNvPr>
          <p:cNvSpPr txBox="1">
            <a:spLocks noGrp="1"/>
          </p:cNvSpPr>
          <p:nvPr>
            <p:ph type="sldNum" sz="quarter" idx="5"/>
          </p:nvPr>
        </p:nvSpPr>
        <p:spPr>
          <a:ln/>
        </p:spPr>
        <p:txBody>
          <a:bodyPr wrap="square" lIns="0" tIns="0" rIns="0" bIns="0" anchor="b" anchorCtr="0">
            <a:noAutofit/>
          </a:bodyPr>
          <a:lstStyle/>
          <a:p>
            <a:pPr lvl="0"/>
            <a:fld id="{1A9A5497-FA76-4006-913E-1BB5F29DA676}" type="slidenum">
              <a:t>9</a:t>
            </a:fld>
            <a:endParaRPr lang="en-none"/>
          </a:p>
        </p:txBody>
      </p:sp>
      <p:sp>
        <p:nvSpPr>
          <p:cNvPr id="2" name="Slide Image Placeholder 1">
            <a:extLst>
              <a:ext uri="{FF2B5EF4-FFF2-40B4-BE49-F238E27FC236}">
                <a16:creationId xmlns:a16="http://schemas.microsoft.com/office/drawing/2014/main" id="{C000CFA0-25D7-4E67-BCCF-C0E954B1CDC9}"/>
              </a:ext>
            </a:extLst>
          </p:cNvPr>
          <p:cNvSpPr>
            <a:spLocks noGrp="1" noRot="1" noChangeAspect="1" noResize="1"/>
          </p:cNvSpPr>
          <p:nvPr>
            <p:ph type="sldImg"/>
          </p:nvPr>
        </p:nvSpPr>
        <p:spPr>
          <a:xfrm>
            <a:off x="217488" y="812800"/>
            <a:ext cx="7123112" cy="4008438"/>
          </a:xfrm>
          <a:solidFill>
            <a:srgbClr val="4472C4"/>
          </a:solidFill>
          <a:ln w="12600" cap="flat">
            <a:solidFill>
              <a:srgbClr val="2F528F"/>
            </a:solidFill>
            <a:prstDash val="solid"/>
            <a:miter/>
          </a:ln>
        </p:spPr>
      </p:sp>
      <p:sp>
        <p:nvSpPr>
          <p:cNvPr id="3" name="Notes Placeholder 2">
            <a:extLst>
              <a:ext uri="{FF2B5EF4-FFF2-40B4-BE49-F238E27FC236}">
                <a16:creationId xmlns:a16="http://schemas.microsoft.com/office/drawing/2014/main" id="{B93A7BCD-1A85-4A45-8B47-0A1187E2D462}"/>
              </a:ext>
            </a:extLst>
          </p:cNvPr>
          <p:cNvSpPr txBox="1">
            <a:spLocks noGrp="1"/>
          </p:cNvSpPr>
          <p:nvPr>
            <p:ph type="body" sz="quarter" idx="1"/>
          </p:nvPr>
        </p:nvSpPr>
        <p:spPr/>
        <p:txBody>
          <a:bodyPr/>
          <a:lstStyle/>
          <a:p>
            <a:endParaRPr lang="en-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DC8F1-CA4F-4D2A-A66E-E6EA111362AA}"/>
              </a:ext>
            </a:extLst>
          </p:cNvPr>
          <p:cNvSpPr txBox="1">
            <a:spLocks noGrp="1"/>
          </p:cNvSpPr>
          <p:nvPr>
            <p:ph type="ctrTitle"/>
          </p:nvPr>
        </p:nvSpPr>
        <p:spPr/>
        <p:txBody>
          <a:bodyPr anchorCtr="1"/>
          <a:lstStyle>
            <a:lvl1pPr algn="ctr">
              <a:defRPr/>
            </a:lvl1pPr>
          </a:lstStyle>
          <a:p>
            <a:pPr lvl="0"/>
            <a:r>
              <a:rPr lang="en-US"/>
              <a:t>Click to edit Master title style</a:t>
            </a:r>
          </a:p>
        </p:txBody>
      </p:sp>
      <p:sp>
        <p:nvSpPr>
          <p:cNvPr id="3" name="Subtitle 2">
            <a:extLst>
              <a:ext uri="{FF2B5EF4-FFF2-40B4-BE49-F238E27FC236}">
                <a16:creationId xmlns:a16="http://schemas.microsoft.com/office/drawing/2014/main" id="{D9777AA0-68BC-43E4-A679-E94A6F91AD57}"/>
              </a:ext>
            </a:extLst>
          </p:cNvPr>
          <p:cNvSpPr txBox="1">
            <a:spLocks noGrp="1"/>
          </p:cNvSpPr>
          <p:nvPr>
            <p:ph type="subTitle" idx="1"/>
          </p:nvPr>
        </p:nvSpPr>
        <p:spPr>
          <a:xfrm>
            <a:off x="1523880" y="3602160"/>
            <a:ext cx="9144000" cy="1655640"/>
          </a:xfrm>
        </p:spPr>
        <p:txBody>
          <a:bodyPr anchorCtr="1"/>
          <a:lstStyle>
            <a:lvl1pPr algn="ctr">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323EE945-83A7-48E3-9CB2-E309D6E5999C}"/>
              </a:ext>
            </a:extLst>
          </p:cNvPr>
          <p:cNvSpPr txBox="1">
            <a:spLocks noGrp="1"/>
          </p:cNvSpPr>
          <p:nvPr>
            <p:ph type="dt" sz="half" idx="7"/>
          </p:nvPr>
        </p:nvSpPr>
        <p:spPr/>
        <p:txBody>
          <a:bodyPr/>
          <a:lstStyle>
            <a:lvl1pPr>
              <a:defRPr/>
            </a:lvl1pPr>
          </a:lstStyle>
          <a:p>
            <a:pPr lvl="0"/>
            <a:fld id="{DAD2B612-89CB-4E4D-99F5-D1FDC7D8CDD7}" type="datetime1">
              <a:rPr lang="en-none"/>
              <a:pPr lvl="0"/>
              <a:t>05/08/2023</a:t>
            </a:fld>
            <a:endParaRPr lang="en-none"/>
          </a:p>
        </p:txBody>
      </p:sp>
      <p:sp>
        <p:nvSpPr>
          <p:cNvPr id="5" name="Footer Placeholder 4">
            <a:extLst>
              <a:ext uri="{FF2B5EF4-FFF2-40B4-BE49-F238E27FC236}">
                <a16:creationId xmlns:a16="http://schemas.microsoft.com/office/drawing/2014/main" id="{5B76B740-56C5-4607-B6B2-D888BA8D8D20}"/>
              </a:ext>
            </a:extLst>
          </p:cNvPr>
          <p:cNvSpPr txBox="1">
            <a:spLocks noGrp="1"/>
          </p:cNvSpPr>
          <p:nvPr>
            <p:ph type="ftr" sz="quarter" idx="9"/>
          </p:nvPr>
        </p:nvSpPr>
        <p:spPr/>
        <p:txBody>
          <a:bodyPr/>
          <a:lstStyle>
            <a:lvl1pPr>
              <a:defRPr/>
            </a:lvl1pPr>
          </a:lstStyle>
          <a:p>
            <a:pPr lvl="0"/>
            <a:endParaRPr lang="en-none"/>
          </a:p>
        </p:txBody>
      </p:sp>
      <p:sp>
        <p:nvSpPr>
          <p:cNvPr id="6" name="Slide Number Placeholder 5">
            <a:extLst>
              <a:ext uri="{FF2B5EF4-FFF2-40B4-BE49-F238E27FC236}">
                <a16:creationId xmlns:a16="http://schemas.microsoft.com/office/drawing/2014/main" id="{ED274E96-380C-48C3-9D2A-1681A7E114FD}"/>
              </a:ext>
            </a:extLst>
          </p:cNvPr>
          <p:cNvSpPr txBox="1">
            <a:spLocks noGrp="1"/>
          </p:cNvSpPr>
          <p:nvPr>
            <p:ph type="sldNum" sz="quarter" idx="8"/>
          </p:nvPr>
        </p:nvSpPr>
        <p:spPr/>
        <p:txBody>
          <a:bodyPr/>
          <a:lstStyle>
            <a:lvl1pPr>
              <a:defRPr/>
            </a:lvl1pPr>
          </a:lstStyle>
          <a:p>
            <a:pPr lvl="0"/>
            <a:fld id="{ACF2CD36-9FF5-434E-AA4B-A819E65BEE21}" type="slidenum">
              <a:t>‹#›</a:t>
            </a:fld>
            <a:endParaRPr lang="en-none"/>
          </a:p>
        </p:txBody>
      </p:sp>
    </p:spTree>
    <p:extLst>
      <p:ext uri="{BB962C8B-B14F-4D97-AF65-F5344CB8AC3E}">
        <p14:creationId xmlns:p14="http://schemas.microsoft.com/office/powerpoint/2010/main" val="903564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02D4-3CFB-4179-ADD3-9623DB6C1897}"/>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07F0DD47-2C63-4E1F-A71F-D824ED085A28}"/>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05D94F-9758-40A7-9B41-8470CF97CF6E}"/>
              </a:ext>
            </a:extLst>
          </p:cNvPr>
          <p:cNvSpPr txBox="1">
            <a:spLocks noGrp="1"/>
          </p:cNvSpPr>
          <p:nvPr>
            <p:ph type="dt" sz="half" idx="7"/>
          </p:nvPr>
        </p:nvSpPr>
        <p:spPr/>
        <p:txBody>
          <a:bodyPr/>
          <a:lstStyle>
            <a:lvl1pPr>
              <a:defRPr/>
            </a:lvl1pPr>
          </a:lstStyle>
          <a:p>
            <a:pPr lvl="0"/>
            <a:fld id="{934ADFCC-85A2-4F6A-97D8-3D3BD7472D0C}" type="datetime1">
              <a:rPr lang="en-none"/>
              <a:pPr lvl="0"/>
              <a:t>05/08/2023</a:t>
            </a:fld>
            <a:endParaRPr lang="en-none"/>
          </a:p>
        </p:txBody>
      </p:sp>
      <p:sp>
        <p:nvSpPr>
          <p:cNvPr id="5" name="Footer Placeholder 4">
            <a:extLst>
              <a:ext uri="{FF2B5EF4-FFF2-40B4-BE49-F238E27FC236}">
                <a16:creationId xmlns:a16="http://schemas.microsoft.com/office/drawing/2014/main" id="{5EC9DEA5-641E-4E5C-BE78-AB632C6DAA3A}"/>
              </a:ext>
            </a:extLst>
          </p:cNvPr>
          <p:cNvSpPr txBox="1">
            <a:spLocks noGrp="1"/>
          </p:cNvSpPr>
          <p:nvPr>
            <p:ph type="ftr" sz="quarter" idx="9"/>
          </p:nvPr>
        </p:nvSpPr>
        <p:spPr/>
        <p:txBody>
          <a:bodyPr/>
          <a:lstStyle>
            <a:lvl1pPr>
              <a:defRPr/>
            </a:lvl1pPr>
          </a:lstStyle>
          <a:p>
            <a:pPr lvl="0"/>
            <a:endParaRPr lang="en-none"/>
          </a:p>
        </p:txBody>
      </p:sp>
      <p:sp>
        <p:nvSpPr>
          <p:cNvPr id="6" name="Slide Number Placeholder 5">
            <a:extLst>
              <a:ext uri="{FF2B5EF4-FFF2-40B4-BE49-F238E27FC236}">
                <a16:creationId xmlns:a16="http://schemas.microsoft.com/office/drawing/2014/main" id="{E3322190-2E34-4949-8330-0DB83EB5E342}"/>
              </a:ext>
            </a:extLst>
          </p:cNvPr>
          <p:cNvSpPr txBox="1">
            <a:spLocks noGrp="1"/>
          </p:cNvSpPr>
          <p:nvPr>
            <p:ph type="sldNum" sz="quarter" idx="8"/>
          </p:nvPr>
        </p:nvSpPr>
        <p:spPr/>
        <p:txBody>
          <a:bodyPr/>
          <a:lstStyle>
            <a:lvl1pPr>
              <a:defRPr/>
            </a:lvl1pPr>
          </a:lstStyle>
          <a:p>
            <a:pPr lvl="0"/>
            <a:fld id="{44C8F015-F13C-47E3-B29C-A389A5AF861B}" type="slidenum">
              <a:t>‹#›</a:t>
            </a:fld>
            <a:endParaRPr lang="en-none"/>
          </a:p>
        </p:txBody>
      </p:sp>
    </p:spTree>
    <p:extLst>
      <p:ext uri="{BB962C8B-B14F-4D97-AF65-F5344CB8AC3E}">
        <p14:creationId xmlns:p14="http://schemas.microsoft.com/office/powerpoint/2010/main" val="3719402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B8963C-82DB-44BA-B5E5-74D94FFC3762}"/>
              </a:ext>
            </a:extLst>
          </p:cNvPr>
          <p:cNvSpPr txBox="1">
            <a:spLocks noGrp="1"/>
          </p:cNvSpPr>
          <p:nvPr>
            <p:ph type="title" orient="vert"/>
          </p:nvPr>
        </p:nvSpPr>
        <p:spPr>
          <a:xfrm>
            <a:off x="8839080" y="1122480"/>
            <a:ext cx="2743199" cy="5008680"/>
          </a:xfrm>
        </p:spPr>
        <p:txBody>
          <a:bodyPr vert="eaVert" ancho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BF76C462-3E80-4318-8640-988FD2A61E91}"/>
              </a:ext>
            </a:extLst>
          </p:cNvPr>
          <p:cNvSpPr txBox="1">
            <a:spLocks noGrp="1"/>
          </p:cNvSpPr>
          <p:nvPr>
            <p:ph type="body" orient="vert" idx="1"/>
          </p:nvPr>
        </p:nvSpPr>
        <p:spPr>
          <a:xfrm>
            <a:off x="609480" y="1122480"/>
            <a:ext cx="8077320" cy="5008680"/>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9E9675-9FBE-496A-BEDA-192A79F62318}"/>
              </a:ext>
            </a:extLst>
          </p:cNvPr>
          <p:cNvSpPr txBox="1">
            <a:spLocks noGrp="1"/>
          </p:cNvSpPr>
          <p:nvPr>
            <p:ph type="dt" sz="half" idx="7"/>
          </p:nvPr>
        </p:nvSpPr>
        <p:spPr/>
        <p:txBody>
          <a:bodyPr/>
          <a:lstStyle>
            <a:lvl1pPr>
              <a:defRPr/>
            </a:lvl1pPr>
          </a:lstStyle>
          <a:p>
            <a:pPr lvl="0"/>
            <a:fld id="{0A71E302-737F-492F-818A-5431C8275E59}" type="datetime1">
              <a:rPr lang="en-none"/>
              <a:pPr lvl="0"/>
              <a:t>05/08/2023</a:t>
            </a:fld>
            <a:endParaRPr lang="en-none"/>
          </a:p>
        </p:txBody>
      </p:sp>
      <p:sp>
        <p:nvSpPr>
          <p:cNvPr id="5" name="Footer Placeholder 4">
            <a:extLst>
              <a:ext uri="{FF2B5EF4-FFF2-40B4-BE49-F238E27FC236}">
                <a16:creationId xmlns:a16="http://schemas.microsoft.com/office/drawing/2014/main" id="{3EE47080-68FC-4E07-8A1B-BDA2725A358C}"/>
              </a:ext>
            </a:extLst>
          </p:cNvPr>
          <p:cNvSpPr txBox="1">
            <a:spLocks noGrp="1"/>
          </p:cNvSpPr>
          <p:nvPr>
            <p:ph type="ftr" sz="quarter" idx="9"/>
          </p:nvPr>
        </p:nvSpPr>
        <p:spPr/>
        <p:txBody>
          <a:bodyPr/>
          <a:lstStyle>
            <a:lvl1pPr>
              <a:defRPr/>
            </a:lvl1pPr>
          </a:lstStyle>
          <a:p>
            <a:pPr lvl="0"/>
            <a:endParaRPr lang="en-none"/>
          </a:p>
        </p:txBody>
      </p:sp>
      <p:sp>
        <p:nvSpPr>
          <p:cNvPr id="6" name="Slide Number Placeholder 5">
            <a:extLst>
              <a:ext uri="{FF2B5EF4-FFF2-40B4-BE49-F238E27FC236}">
                <a16:creationId xmlns:a16="http://schemas.microsoft.com/office/drawing/2014/main" id="{FED3E379-F3D0-4023-A1CA-067CA3A4BFC8}"/>
              </a:ext>
            </a:extLst>
          </p:cNvPr>
          <p:cNvSpPr txBox="1">
            <a:spLocks noGrp="1"/>
          </p:cNvSpPr>
          <p:nvPr>
            <p:ph type="sldNum" sz="quarter" idx="8"/>
          </p:nvPr>
        </p:nvSpPr>
        <p:spPr/>
        <p:txBody>
          <a:bodyPr/>
          <a:lstStyle>
            <a:lvl1pPr>
              <a:defRPr/>
            </a:lvl1pPr>
          </a:lstStyle>
          <a:p>
            <a:pPr lvl="0"/>
            <a:fld id="{D2D4140C-BA68-45BF-B412-50CCB39765E3}" type="slidenum">
              <a:t>‹#›</a:t>
            </a:fld>
            <a:endParaRPr lang="en-none"/>
          </a:p>
        </p:txBody>
      </p:sp>
    </p:spTree>
    <p:extLst>
      <p:ext uri="{BB962C8B-B14F-4D97-AF65-F5344CB8AC3E}">
        <p14:creationId xmlns:p14="http://schemas.microsoft.com/office/powerpoint/2010/main" val="3697783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746C6-3F63-42F8-B130-041D28DF2A2F}"/>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0F893FD6-3ACE-4A5E-BE51-1A3CE64E4E10}"/>
              </a:ext>
            </a:extLst>
          </p:cNvPr>
          <p:cNvSpPr txBox="1">
            <a:spLocks noGrp="1"/>
          </p:cNvSpPr>
          <p:nvPr>
            <p:ph type="title" idx="4294967295"/>
          </p:nvPr>
        </p:nvSpPr>
        <p:spPr>
          <a:xfrm>
            <a:off x="609480" y="1604520"/>
            <a:ext cx="10972440" cy="4525920"/>
          </a:xfrm>
        </p:spPr>
        <p:txBody>
          <a:bodyPr lIns="0" tIns="0" rIns="0" bIns="0" anchor="t"/>
          <a:lstStyle>
            <a:lvl1pPr>
              <a:spcAft>
                <a:spcPts val="1414"/>
              </a:spcAft>
              <a:defRPr sz="2800">
                <a:latin typeface="Calibri" pitchFamily="18"/>
              </a:defRPr>
            </a:lvl1pPr>
          </a:lstStyle>
          <a:p>
            <a:pPr lvl="0"/>
            <a:r>
              <a:rPr lang="en-US"/>
              <a:t>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4" name="Date Placeholder 3">
            <a:extLst>
              <a:ext uri="{FF2B5EF4-FFF2-40B4-BE49-F238E27FC236}">
                <a16:creationId xmlns:a16="http://schemas.microsoft.com/office/drawing/2014/main" id="{5D8EA45B-BBA9-458C-A63F-3B97AAF0B7E5}"/>
              </a:ext>
            </a:extLst>
          </p:cNvPr>
          <p:cNvSpPr txBox="1">
            <a:spLocks noGrp="1"/>
          </p:cNvSpPr>
          <p:nvPr>
            <p:ph type="dt" sz="half" idx="7"/>
          </p:nvPr>
        </p:nvSpPr>
        <p:spPr/>
        <p:txBody>
          <a:bodyPr/>
          <a:lstStyle>
            <a:lvl1pPr>
              <a:defRPr/>
            </a:lvl1pPr>
          </a:lstStyle>
          <a:p>
            <a:pPr lvl="0"/>
            <a:fld id="{67A2ADA4-EF36-4FF4-B9E5-46BFAB8D4AED}" type="datetime1">
              <a:rPr lang="en-none"/>
              <a:pPr lvl="0"/>
              <a:t>05/08/2023</a:t>
            </a:fld>
            <a:endParaRPr lang="en-none"/>
          </a:p>
        </p:txBody>
      </p:sp>
      <p:sp>
        <p:nvSpPr>
          <p:cNvPr id="5" name="Footer Placeholder 4">
            <a:extLst>
              <a:ext uri="{FF2B5EF4-FFF2-40B4-BE49-F238E27FC236}">
                <a16:creationId xmlns:a16="http://schemas.microsoft.com/office/drawing/2014/main" id="{590BC648-057B-4F11-BB12-022C5872CAE6}"/>
              </a:ext>
            </a:extLst>
          </p:cNvPr>
          <p:cNvSpPr txBox="1">
            <a:spLocks noGrp="1"/>
          </p:cNvSpPr>
          <p:nvPr>
            <p:ph type="ftr" sz="quarter" idx="9"/>
          </p:nvPr>
        </p:nvSpPr>
        <p:spPr/>
        <p:txBody>
          <a:bodyPr/>
          <a:lstStyle>
            <a:lvl1pPr>
              <a:defRPr/>
            </a:lvl1pPr>
          </a:lstStyle>
          <a:p>
            <a:pPr lvl="0"/>
            <a:endParaRPr lang="en-none"/>
          </a:p>
        </p:txBody>
      </p:sp>
      <p:sp>
        <p:nvSpPr>
          <p:cNvPr id="6" name="Slide Number Placeholder 5">
            <a:extLst>
              <a:ext uri="{FF2B5EF4-FFF2-40B4-BE49-F238E27FC236}">
                <a16:creationId xmlns:a16="http://schemas.microsoft.com/office/drawing/2014/main" id="{7F4AE54C-714E-48A5-A2BD-65AF5D2D2BE9}"/>
              </a:ext>
            </a:extLst>
          </p:cNvPr>
          <p:cNvSpPr txBox="1">
            <a:spLocks noGrp="1"/>
          </p:cNvSpPr>
          <p:nvPr>
            <p:ph type="sldNum" sz="quarter" idx="8"/>
          </p:nvPr>
        </p:nvSpPr>
        <p:spPr/>
        <p:txBody>
          <a:bodyPr/>
          <a:lstStyle>
            <a:lvl1pPr>
              <a:defRPr/>
            </a:lvl1pPr>
          </a:lstStyle>
          <a:p>
            <a:pPr lvl="0"/>
            <a:fld id="{BBB1DAF4-EC75-4851-AE2E-D36CF48AC01B}" type="slidenum">
              <a:t>‹#›</a:t>
            </a:fld>
            <a:endParaRPr lang="en-none"/>
          </a:p>
        </p:txBody>
      </p:sp>
      <p:sp>
        <p:nvSpPr>
          <p:cNvPr id="7" name="Content Placeholder 6">
            <a:extLst>
              <a:ext uri="{FF2B5EF4-FFF2-40B4-BE49-F238E27FC236}">
                <a16:creationId xmlns:a16="http://schemas.microsoft.com/office/drawing/2014/main" id="{94B08642-D64F-47EC-B92F-303482507237}"/>
              </a:ext>
            </a:extLst>
          </p:cNvPr>
          <p:cNvSpPr txBox="1">
            <a:spLocks noGrp="1"/>
          </p:cNvSpPr>
          <p:nvPr>
            <p:ph idx="1"/>
          </p:nvPr>
        </p:nvSpPr>
        <p:spPr/>
        <p:txBody>
          <a:bodyPr/>
          <a:lstStyle>
            <a:lvl1pPr hangingPunct="0">
              <a:spcAft>
                <a:spcPts val="1417"/>
              </a:spcAft>
              <a:defRPr lang="en-none" sz="3200">
                <a:latin typeface="Arimo" pitchFamily="18"/>
              </a:defRPr>
            </a:lvl1pPr>
          </a:lstStyle>
          <a:p>
            <a:endParaRPr lang="en-none"/>
          </a:p>
        </p:txBody>
      </p:sp>
    </p:spTree>
    <p:extLst>
      <p:ext uri="{BB962C8B-B14F-4D97-AF65-F5344CB8AC3E}">
        <p14:creationId xmlns:p14="http://schemas.microsoft.com/office/powerpoint/2010/main" val="231345093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2408A-6B81-41D4-90DE-641C934FB506}"/>
              </a:ext>
            </a:extLst>
          </p:cNvPr>
          <p:cNvSpPr txBox="1">
            <a:spLocks noGrp="1"/>
          </p:cNvSpPr>
          <p:nvPr>
            <p:ph type="title"/>
          </p:nvPr>
        </p:nvSpPr>
        <p:spPr>
          <a:xfrm>
            <a:off x="831959" y="1709640"/>
            <a:ext cx="10515600" cy="2852640"/>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4EC644D4-79A0-462F-BE5D-CEBB4E40EEFE}"/>
              </a:ext>
            </a:extLst>
          </p:cNvPr>
          <p:cNvSpPr txBox="1">
            <a:spLocks noGrp="1"/>
          </p:cNvSpPr>
          <p:nvPr>
            <p:ph type="body" idx="1"/>
          </p:nvPr>
        </p:nvSpPr>
        <p:spPr>
          <a:xfrm>
            <a:off x="831959" y="4589640"/>
            <a:ext cx="10515600" cy="1500119"/>
          </a:xfrm>
        </p:spPr>
        <p:txBody>
          <a:bodyPr/>
          <a:lstStyle>
            <a:lvl1pPr>
              <a:defRPr sz="2400">
                <a:solidFill>
                  <a:srgbClr val="898989"/>
                </a:solidFill>
              </a:defRPr>
            </a:lvl1pPr>
          </a:lstStyle>
          <a:p>
            <a:pPr lvl="0"/>
            <a:r>
              <a:rPr lang="en-US"/>
              <a:t>Edit Master text styles</a:t>
            </a:r>
          </a:p>
        </p:txBody>
      </p:sp>
      <p:sp>
        <p:nvSpPr>
          <p:cNvPr id="4" name="Date Placeholder 3">
            <a:extLst>
              <a:ext uri="{FF2B5EF4-FFF2-40B4-BE49-F238E27FC236}">
                <a16:creationId xmlns:a16="http://schemas.microsoft.com/office/drawing/2014/main" id="{4C32AC77-9D97-489C-9EF9-C112C2498A21}"/>
              </a:ext>
            </a:extLst>
          </p:cNvPr>
          <p:cNvSpPr txBox="1">
            <a:spLocks noGrp="1"/>
          </p:cNvSpPr>
          <p:nvPr>
            <p:ph type="dt" sz="half" idx="7"/>
          </p:nvPr>
        </p:nvSpPr>
        <p:spPr/>
        <p:txBody>
          <a:bodyPr/>
          <a:lstStyle>
            <a:lvl1pPr>
              <a:defRPr/>
            </a:lvl1pPr>
          </a:lstStyle>
          <a:p>
            <a:pPr lvl="0"/>
            <a:fld id="{6352F105-6725-490D-A772-EFCECDAE13E2}" type="datetime1">
              <a:rPr lang="en-none"/>
              <a:pPr lvl="0"/>
              <a:t>05/08/2023</a:t>
            </a:fld>
            <a:endParaRPr lang="en-none"/>
          </a:p>
        </p:txBody>
      </p:sp>
      <p:sp>
        <p:nvSpPr>
          <p:cNvPr id="5" name="Footer Placeholder 4">
            <a:extLst>
              <a:ext uri="{FF2B5EF4-FFF2-40B4-BE49-F238E27FC236}">
                <a16:creationId xmlns:a16="http://schemas.microsoft.com/office/drawing/2014/main" id="{448F5954-19F6-4415-ADEB-A867C3977295}"/>
              </a:ext>
            </a:extLst>
          </p:cNvPr>
          <p:cNvSpPr txBox="1">
            <a:spLocks noGrp="1"/>
          </p:cNvSpPr>
          <p:nvPr>
            <p:ph type="ftr" sz="quarter" idx="9"/>
          </p:nvPr>
        </p:nvSpPr>
        <p:spPr/>
        <p:txBody>
          <a:bodyPr/>
          <a:lstStyle>
            <a:lvl1pPr>
              <a:defRPr/>
            </a:lvl1pPr>
          </a:lstStyle>
          <a:p>
            <a:pPr lvl="0"/>
            <a:endParaRPr lang="en-none"/>
          </a:p>
        </p:txBody>
      </p:sp>
      <p:sp>
        <p:nvSpPr>
          <p:cNvPr id="6" name="Slide Number Placeholder 5">
            <a:extLst>
              <a:ext uri="{FF2B5EF4-FFF2-40B4-BE49-F238E27FC236}">
                <a16:creationId xmlns:a16="http://schemas.microsoft.com/office/drawing/2014/main" id="{657FFB5B-E3FC-428B-9646-B3CFD475B19B}"/>
              </a:ext>
            </a:extLst>
          </p:cNvPr>
          <p:cNvSpPr txBox="1">
            <a:spLocks noGrp="1"/>
          </p:cNvSpPr>
          <p:nvPr>
            <p:ph type="sldNum" sz="quarter" idx="8"/>
          </p:nvPr>
        </p:nvSpPr>
        <p:spPr/>
        <p:txBody>
          <a:bodyPr/>
          <a:lstStyle>
            <a:lvl1pPr>
              <a:defRPr/>
            </a:lvl1pPr>
          </a:lstStyle>
          <a:p>
            <a:pPr lvl="0"/>
            <a:fld id="{60971C4C-972A-43B0-9E50-1CFA5142E558}" type="slidenum">
              <a:t>‹#›</a:t>
            </a:fld>
            <a:endParaRPr lang="en-none"/>
          </a:p>
        </p:txBody>
      </p:sp>
    </p:spTree>
    <p:extLst>
      <p:ext uri="{BB962C8B-B14F-4D97-AF65-F5344CB8AC3E}">
        <p14:creationId xmlns:p14="http://schemas.microsoft.com/office/powerpoint/2010/main" val="1083416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4AA5-FFAB-4B8C-A85E-76CF7A6CAE1D}"/>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454BD755-208A-4EBB-85E0-60E25785FF36}"/>
              </a:ext>
            </a:extLst>
          </p:cNvPr>
          <p:cNvSpPr txBox="1">
            <a:spLocks noGrp="1"/>
          </p:cNvSpPr>
          <p:nvPr>
            <p:ph type="title" idx="4294967295"/>
          </p:nvPr>
        </p:nvSpPr>
        <p:spPr>
          <a:xfrm>
            <a:off x="609480" y="1604880"/>
            <a:ext cx="5410079" cy="4525920"/>
          </a:xfrm>
        </p:spPr>
        <p:txBody>
          <a:bodyPr lIns="0" tIns="0" rIns="0" bIns="0" anchor="t"/>
          <a:lstStyle>
            <a:lvl1pPr>
              <a:spcAft>
                <a:spcPts val="1414"/>
              </a:spcAft>
              <a:defRPr sz="2800">
                <a:latin typeface="Calibri" pitchFamily="18"/>
              </a:defRPr>
            </a:lvl1pPr>
          </a:lstStyle>
          <a:p>
            <a:pPr lvl="0"/>
            <a:r>
              <a:rPr lang="en-US"/>
              <a:t>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4" name="Content Placeholder 3">
            <a:extLst>
              <a:ext uri="{FF2B5EF4-FFF2-40B4-BE49-F238E27FC236}">
                <a16:creationId xmlns:a16="http://schemas.microsoft.com/office/drawing/2014/main" id="{51479378-F865-4BD4-AEA3-0CCC3AE81B0D}"/>
              </a:ext>
            </a:extLst>
          </p:cNvPr>
          <p:cNvSpPr txBox="1">
            <a:spLocks noGrp="1"/>
          </p:cNvSpPr>
          <p:nvPr>
            <p:ph type="title" idx="4294967295"/>
          </p:nvPr>
        </p:nvSpPr>
        <p:spPr>
          <a:xfrm>
            <a:off x="6172200" y="1604880"/>
            <a:ext cx="5410079" cy="4525920"/>
          </a:xfrm>
        </p:spPr>
        <p:txBody>
          <a:bodyPr lIns="0" tIns="0" rIns="0" bIns="0" anchor="t"/>
          <a:lstStyle>
            <a:lvl1pPr>
              <a:spcAft>
                <a:spcPts val="1414"/>
              </a:spcAft>
              <a:defRPr sz="2800">
                <a:latin typeface="Calibri" pitchFamily="18"/>
              </a:defRPr>
            </a:lvl1pPr>
          </a:lstStyle>
          <a:p>
            <a:pPr lvl="0"/>
            <a:r>
              <a:rPr lang="en-US"/>
              <a:t>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5" name="Date Placeholder 4">
            <a:extLst>
              <a:ext uri="{FF2B5EF4-FFF2-40B4-BE49-F238E27FC236}">
                <a16:creationId xmlns:a16="http://schemas.microsoft.com/office/drawing/2014/main" id="{0EE1A891-4C93-4BD6-89D6-F151A4AACC9F}"/>
              </a:ext>
            </a:extLst>
          </p:cNvPr>
          <p:cNvSpPr txBox="1">
            <a:spLocks noGrp="1"/>
          </p:cNvSpPr>
          <p:nvPr>
            <p:ph type="dt" sz="half" idx="7"/>
          </p:nvPr>
        </p:nvSpPr>
        <p:spPr/>
        <p:txBody>
          <a:bodyPr/>
          <a:lstStyle>
            <a:lvl1pPr>
              <a:defRPr/>
            </a:lvl1pPr>
          </a:lstStyle>
          <a:p>
            <a:pPr lvl="0"/>
            <a:fld id="{F93143C6-7367-4775-B0A8-4DAE76F290FB}" type="datetime1">
              <a:rPr lang="en-none"/>
              <a:pPr lvl="0"/>
              <a:t>05/08/2023</a:t>
            </a:fld>
            <a:endParaRPr lang="en-none"/>
          </a:p>
        </p:txBody>
      </p:sp>
      <p:sp>
        <p:nvSpPr>
          <p:cNvPr id="6" name="Footer Placeholder 5">
            <a:extLst>
              <a:ext uri="{FF2B5EF4-FFF2-40B4-BE49-F238E27FC236}">
                <a16:creationId xmlns:a16="http://schemas.microsoft.com/office/drawing/2014/main" id="{A3A80834-B546-4C8D-8CBA-9E19CEC384B9}"/>
              </a:ext>
            </a:extLst>
          </p:cNvPr>
          <p:cNvSpPr txBox="1">
            <a:spLocks noGrp="1"/>
          </p:cNvSpPr>
          <p:nvPr>
            <p:ph type="ftr" sz="quarter" idx="9"/>
          </p:nvPr>
        </p:nvSpPr>
        <p:spPr/>
        <p:txBody>
          <a:bodyPr/>
          <a:lstStyle>
            <a:lvl1pPr>
              <a:defRPr/>
            </a:lvl1pPr>
          </a:lstStyle>
          <a:p>
            <a:pPr lvl="0"/>
            <a:endParaRPr lang="en-none"/>
          </a:p>
        </p:txBody>
      </p:sp>
      <p:sp>
        <p:nvSpPr>
          <p:cNvPr id="7" name="Slide Number Placeholder 6">
            <a:extLst>
              <a:ext uri="{FF2B5EF4-FFF2-40B4-BE49-F238E27FC236}">
                <a16:creationId xmlns:a16="http://schemas.microsoft.com/office/drawing/2014/main" id="{FE79D224-B722-4569-932D-587D9A19469B}"/>
              </a:ext>
            </a:extLst>
          </p:cNvPr>
          <p:cNvSpPr txBox="1">
            <a:spLocks noGrp="1"/>
          </p:cNvSpPr>
          <p:nvPr>
            <p:ph type="sldNum" sz="quarter" idx="8"/>
          </p:nvPr>
        </p:nvSpPr>
        <p:spPr/>
        <p:txBody>
          <a:bodyPr/>
          <a:lstStyle>
            <a:lvl1pPr>
              <a:defRPr/>
            </a:lvl1pPr>
          </a:lstStyle>
          <a:p>
            <a:pPr lvl="0"/>
            <a:fld id="{03099158-3332-4BE1-9549-B500A8361C18}" type="slidenum">
              <a:t>‹#›</a:t>
            </a:fld>
            <a:endParaRPr lang="en-none"/>
          </a:p>
        </p:txBody>
      </p:sp>
    </p:spTree>
    <p:extLst>
      <p:ext uri="{BB962C8B-B14F-4D97-AF65-F5344CB8AC3E}">
        <p14:creationId xmlns:p14="http://schemas.microsoft.com/office/powerpoint/2010/main" val="2958814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396C1-EDC4-4711-9F4C-9C15AECF5875}"/>
              </a:ext>
            </a:extLst>
          </p:cNvPr>
          <p:cNvSpPr txBox="1">
            <a:spLocks noGrp="1"/>
          </p:cNvSpPr>
          <p:nvPr>
            <p:ph type="title"/>
          </p:nvPr>
        </p:nvSpPr>
        <p:spPr>
          <a:xfrm>
            <a:off x="839879" y="365040"/>
            <a:ext cx="10515600" cy="1325520"/>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63F36C42-74E1-48DF-ACC5-3C71B08BA167}"/>
              </a:ext>
            </a:extLst>
          </p:cNvPr>
          <p:cNvSpPr txBox="1">
            <a:spLocks noGrp="1"/>
          </p:cNvSpPr>
          <p:nvPr>
            <p:ph type="body" idx="1"/>
          </p:nvPr>
        </p:nvSpPr>
        <p:spPr>
          <a:xfrm>
            <a:off x="839879" y="1681200"/>
            <a:ext cx="5157720" cy="824040"/>
          </a:xfrm>
        </p:spPr>
        <p:txBody>
          <a:bodyPr anchor="b"/>
          <a:lstStyle>
            <a:lvl1pPr>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E1A191DE-CA36-4079-A909-E91BFB6769BA}"/>
              </a:ext>
            </a:extLst>
          </p:cNvPr>
          <p:cNvSpPr txBox="1">
            <a:spLocks noGrp="1"/>
          </p:cNvSpPr>
          <p:nvPr>
            <p:ph type="title" idx="4294967295"/>
          </p:nvPr>
        </p:nvSpPr>
        <p:spPr>
          <a:xfrm>
            <a:off x="839879" y="2505240"/>
            <a:ext cx="5157720" cy="3684600"/>
          </a:xfrm>
        </p:spPr>
        <p:txBody>
          <a:bodyPr lIns="0" tIns="0" rIns="0" bIns="0" anchor="t"/>
          <a:lstStyle>
            <a:lvl1pPr>
              <a:spcAft>
                <a:spcPts val="1414"/>
              </a:spcAft>
              <a:defRPr sz="2800">
                <a:latin typeface="Calibri" pitchFamily="18"/>
              </a:defRPr>
            </a:lvl1pPr>
          </a:lstStyle>
          <a:p>
            <a:pPr lvl="0"/>
            <a:r>
              <a:rPr lang="en-US"/>
              <a:t>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5" name="Text Placeholder 4">
            <a:extLst>
              <a:ext uri="{FF2B5EF4-FFF2-40B4-BE49-F238E27FC236}">
                <a16:creationId xmlns:a16="http://schemas.microsoft.com/office/drawing/2014/main" id="{D8AF263A-00C4-4C30-9771-C66F8FE9F6B7}"/>
              </a:ext>
            </a:extLst>
          </p:cNvPr>
          <p:cNvSpPr txBox="1">
            <a:spLocks noGrp="1"/>
          </p:cNvSpPr>
          <p:nvPr>
            <p:ph type="body" idx="3"/>
          </p:nvPr>
        </p:nvSpPr>
        <p:spPr>
          <a:xfrm>
            <a:off x="6172200" y="1681200"/>
            <a:ext cx="5183280" cy="824040"/>
          </a:xfrm>
        </p:spPr>
        <p:txBody>
          <a:bodyPr anchor="b"/>
          <a:lstStyle>
            <a:lvl1pPr>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7806129E-521D-4B6A-9E3A-40A4A1585A37}"/>
              </a:ext>
            </a:extLst>
          </p:cNvPr>
          <p:cNvSpPr txBox="1">
            <a:spLocks noGrp="1"/>
          </p:cNvSpPr>
          <p:nvPr>
            <p:ph type="title" idx="4294967295"/>
          </p:nvPr>
        </p:nvSpPr>
        <p:spPr>
          <a:xfrm>
            <a:off x="6172200" y="2505240"/>
            <a:ext cx="5183280" cy="3684600"/>
          </a:xfrm>
        </p:spPr>
        <p:txBody>
          <a:bodyPr lIns="0" tIns="0" rIns="0" bIns="0" anchor="t"/>
          <a:lstStyle>
            <a:lvl1pPr>
              <a:spcAft>
                <a:spcPts val="1414"/>
              </a:spcAft>
              <a:defRPr sz="2800">
                <a:latin typeface="Calibri" pitchFamily="18"/>
              </a:defRPr>
            </a:lvl1pPr>
          </a:lstStyle>
          <a:p>
            <a:pPr lvl="0"/>
            <a:r>
              <a:rPr lang="en-US"/>
              <a:t>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7" name="Date Placeholder 6">
            <a:extLst>
              <a:ext uri="{FF2B5EF4-FFF2-40B4-BE49-F238E27FC236}">
                <a16:creationId xmlns:a16="http://schemas.microsoft.com/office/drawing/2014/main" id="{02AB3169-CD29-4EFD-95E7-29BA7C32E346}"/>
              </a:ext>
            </a:extLst>
          </p:cNvPr>
          <p:cNvSpPr txBox="1">
            <a:spLocks noGrp="1"/>
          </p:cNvSpPr>
          <p:nvPr>
            <p:ph type="dt" sz="half" idx="7"/>
          </p:nvPr>
        </p:nvSpPr>
        <p:spPr/>
        <p:txBody>
          <a:bodyPr/>
          <a:lstStyle>
            <a:lvl1pPr>
              <a:defRPr/>
            </a:lvl1pPr>
          </a:lstStyle>
          <a:p>
            <a:pPr lvl="0"/>
            <a:fld id="{5374DB71-6F2D-4CB0-AD4B-A35FFB6882ED}" type="datetime1">
              <a:rPr lang="en-none"/>
              <a:pPr lvl="0"/>
              <a:t>05/08/2023</a:t>
            </a:fld>
            <a:endParaRPr lang="en-none"/>
          </a:p>
        </p:txBody>
      </p:sp>
      <p:sp>
        <p:nvSpPr>
          <p:cNvPr id="8" name="Footer Placeholder 7">
            <a:extLst>
              <a:ext uri="{FF2B5EF4-FFF2-40B4-BE49-F238E27FC236}">
                <a16:creationId xmlns:a16="http://schemas.microsoft.com/office/drawing/2014/main" id="{8209E67A-C325-4641-9180-ED281F1E065E}"/>
              </a:ext>
            </a:extLst>
          </p:cNvPr>
          <p:cNvSpPr txBox="1">
            <a:spLocks noGrp="1"/>
          </p:cNvSpPr>
          <p:nvPr>
            <p:ph type="ftr" sz="quarter" idx="9"/>
          </p:nvPr>
        </p:nvSpPr>
        <p:spPr/>
        <p:txBody>
          <a:bodyPr/>
          <a:lstStyle>
            <a:lvl1pPr>
              <a:defRPr/>
            </a:lvl1pPr>
          </a:lstStyle>
          <a:p>
            <a:pPr lvl="0"/>
            <a:endParaRPr lang="en-none"/>
          </a:p>
        </p:txBody>
      </p:sp>
      <p:sp>
        <p:nvSpPr>
          <p:cNvPr id="9" name="Slide Number Placeholder 8">
            <a:extLst>
              <a:ext uri="{FF2B5EF4-FFF2-40B4-BE49-F238E27FC236}">
                <a16:creationId xmlns:a16="http://schemas.microsoft.com/office/drawing/2014/main" id="{9FFD4915-0EF7-4E21-8CAB-2CB52FD15A98}"/>
              </a:ext>
            </a:extLst>
          </p:cNvPr>
          <p:cNvSpPr txBox="1">
            <a:spLocks noGrp="1"/>
          </p:cNvSpPr>
          <p:nvPr>
            <p:ph type="sldNum" sz="quarter" idx="8"/>
          </p:nvPr>
        </p:nvSpPr>
        <p:spPr/>
        <p:txBody>
          <a:bodyPr/>
          <a:lstStyle>
            <a:lvl1pPr>
              <a:defRPr/>
            </a:lvl1pPr>
          </a:lstStyle>
          <a:p>
            <a:pPr lvl="0"/>
            <a:fld id="{A65A1B41-F187-4A52-890F-EE1D61504D1D}" type="slidenum">
              <a:t>‹#›</a:t>
            </a:fld>
            <a:endParaRPr lang="en-none"/>
          </a:p>
        </p:txBody>
      </p:sp>
    </p:spTree>
    <p:extLst>
      <p:ext uri="{BB962C8B-B14F-4D97-AF65-F5344CB8AC3E}">
        <p14:creationId xmlns:p14="http://schemas.microsoft.com/office/powerpoint/2010/main" val="398858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93600-78E5-41EF-94A8-DEA7A17CD3AD}"/>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7DB063C3-F820-4E0E-9D5F-A75E88422CF4}"/>
              </a:ext>
            </a:extLst>
          </p:cNvPr>
          <p:cNvSpPr txBox="1">
            <a:spLocks noGrp="1"/>
          </p:cNvSpPr>
          <p:nvPr>
            <p:ph type="dt" sz="half" idx="7"/>
          </p:nvPr>
        </p:nvSpPr>
        <p:spPr/>
        <p:txBody>
          <a:bodyPr/>
          <a:lstStyle>
            <a:lvl1pPr>
              <a:defRPr/>
            </a:lvl1pPr>
          </a:lstStyle>
          <a:p>
            <a:pPr lvl="0"/>
            <a:fld id="{9399B7AF-121F-49CC-8F98-4816D4F01079}" type="datetime1">
              <a:rPr lang="en-none"/>
              <a:pPr lvl="0"/>
              <a:t>05/08/2023</a:t>
            </a:fld>
            <a:endParaRPr lang="en-none"/>
          </a:p>
        </p:txBody>
      </p:sp>
      <p:sp>
        <p:nvSpPr>
          <p:cNvPr id="4" name="Footer Placeholder 3">
            <a:extLst>
              <a:ext uri="{FF2B5EF4-FFF2-40B4-BE49-F238E27FC236}">
                <a16:creationId xmlns:a16="http://schemas.microsoft.com/office/drawing/2014/main" id="{D4BFCE92-D86C-472F-92EF-CBFC8187366A}"/>
              </a:ext>
            </a:extLst>
          </p:cNvPr>
          <p:cNvSpPr txBox="1">
            <a:spLocks noGrp="1"/>
          </p:cNvSpPr>
          <p:nvPr>
            <p:ph type="ftr" sz="quarter" idx="9"/>
          </p:nvPr>
        </p:nvSpPr>
        <p:spPr/>
        <p:txBody>
          <a:bodyPr/>
          <a:lstStyle>
            <a:lvl1pPr>
              <a:defRPr/>
            </a:lvl1pPr>
          </a:lstStyle>
          <a:p>
            <a:pPr lvl="0"/>
            <a:endParaRPr lang="en-none"/>
          </a:p>
        </p:txBody>
      </p:sp>
      <p:sp>
        <p:nvSpPr>
          <p:cNvPr id="5" name="Slide Number Placeholder 4">
            <a:extLst>
              <a:ext uri="{FF2B5EF4-FFF2-40B4-BE49-F238E27FC236}">
                <a16:creationId xmlns:a16="http://schemas.microsoft.com/office/drawing/2014/main" id="{86D4D00D-F145-4FE3-92D4-051B2CCCEF8B}"/>
              </a:ext>
            </a:extLst>
          </p:cNvPr>
          <p:cNvSpPr txBox="1">
            <a:spLocks noGrp="1"/>
          </p:cNvSpPr>
          <p:nvPr>
            <p:ph type="sldNum" sz="quarter" idx="8"/>
          </p:nvPr>
        </p:nvSpPr>
        <p:spPr/>
        <p:txBody>
          <a:bodyPr/>
          <a:lstStyle>
            <a:lvl1pPr>
              <a:defRPr/>
            </a:lvl1pPr>
          </a:lstStyle>
          <a:p>
            <a:pPr lvl="0"/>
            <a:fld id="{57A6CBB0-00E5-44B1-99C5-87DD3ED617BB}" type="slidenum">
              <a:t>‹#›</a:t>
            </a:fld>
            <a:endParaRPr lang="en-none"/>
          </a:p>
        </p:txBody>
      </p:sp>
    </p:spTree>
    <p:extLst>
      <p:ext uri="{BB962C8B-B14F-4D97-AF65-F5344CB8AC3E}">
        <p14:creationId xmlns:p14="http://schemas.microsoft.com/office/powerpoint/2010/main" val="1867142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D29D4B-43B6-4369-A617-55F65FB881EB}"/>
              </a:ext>
            </a:extLst>
          </p:cNvPr>
          <p:cNvSpPr txBox="1">
            <a:spLocks noGrp="1"/>
          </p:cNvSpPr>
          <p:nvPr>
            <p:ph type="dt" sz="half" idx="7"/>
          </p:nvPr>
        </p:nvSpPr>
        <p:spPr/>
        <p:txBody>
          <a:bodyPr/>
          <a:lstStyle>
            <a:lvl1pPr>
              <a:defRPr/>
            </a:lvl1pPr>
          </a:lstStyle>
          <a:p>
            <a:pPr lvl="0"/>
            <a:fld id="{AAC7F5DD-64B2-4AC4-AA2B-B4844D102D05}" type="datetime1">
              <a:rPr lang="en-none"/>
              <a:pPr lvl="0"/>
              <a:t>05/08/2023</a:t>
            </a:fld>
            <a:endParaRPr lang="en-none"/>
          </a:p>
        </p:txBody>
      </p:sp>
      <p:sp>
        <p:nvSpPr>
          <p:cNvPr id="3" name="Footer Placeholder 2">
            <a:extLst>
              <a:ext uri="{FF2B5EF4-FFF2-40B4-BE49-F238E27FC236}">
                <a16:creationId xmlns:a16="http://schemas.microsoft.com/office/drawing/2014/main" id="{8F87D483-BCDF-491B-A55E-D42E62B6A39B}"/>
              </a:ext>
            </a:extLst>
          </p:cNvPr>
          <p:cNvSpPr txBox="1">
            <a:spLocks noGrp="1"/>
          </p:cNvSpPr>
          <p:nvPr>
            <p:ph type="ftr" sz="quarter" idx="9"/>
          </p:nvPr>
        </p:nvSpPr>
        <p:spPr/>
        <p:txBody>
          <a:bodyPr/>
          <a:lstStyle>
            <a:lvl1pPr>
              <a:defRPr/>
            </a:lvl1pPr>
          </a:lstStyle>
          <a:p>
            <a:pPr lvl="0"/>
            <a:endParaRPr lang="en-none"/>
          </a:p>
        </p:txBody>
      </p:sp>
      <p:sp>
        <p:nvSpPr>
          <p:cNvPr id="4" name="Slide Number Placeholder 3">
            <a:extLst>
              <a:ext uri="{FF2B5EF4-FFF2-40B4-BE49-F238E27FC236}">
                <a16:creationId xmlns:a16="http://schemas.microsoft.com/office/drawing/2014/main" id="{62277367-D51B-40E1-8E26-4E2E8C97B6EC}"/>
              </a:ext>
            </a:extLst>
          </p:cNvPr>
          <p:cNvSpPr txBox="1">
            <a:spLocks noGrp="1"/>
          </p:cNvSpPr>
          <p:nvPr>
            <p:ph type="sldNum" sz="quarter" idx="8"/>
          </p:nvPr>
        </p:nvSpPr>
        <p:spPr/>
        <p:txBody>
          <a:bodyPr/>
          <a:lstStyle>
            <a:lvl1pPr>
              <a:defRPr/>
            </a:lvl1pPr>
          </a:lstStyle>
          <a:p>
            <a:pPr lvl="0"/>
            <a:fld id="{D11D5474-AAA5-46C2-913C-80ABB5BD95F3}" type="slidenum">
              <a:t>‹#›</a:t>
            </a:fld>
            <a:endParaRPr lang="en-none"/>
          </a:p>
        </p:txBody>
      </p:sp>
      <p:sp>
        <p:nvSpPr>
          <p:cNvPr id="5" name="Title 4">
            <a:extLst>
              <a:ext uri="{FF2B5EF4-FFF2-40B4-BE49-F238E27FC236}">
                <a16:creationId xmlns:a16="http://schemas.microsoft.com/office/drawing/2014/main" id="{75904D94-A7B7-44CD-9425-AEF1CCADC834}"/>
              </a:ext>
            </a:extLst>
          </p:cNvPr>
          <p:cNvSpPr txBox="1">
            <a:spLocks noGrp="1"/>
          </p:cNvSpPr>
          <p:nvPr>
            <p:ph type="title" idx="4294967295"/>
          </p:nvPr>
        </p:nvSpPr>
        <p:spPr>
          <a:xfrm>
            <a:off x="609480" y="273600"/>
            <a:ext cx="10972440" cy="1144800"/>
          </a:xfrm>
        </p:spPr>
        <p:txBody>
          <a:bodyPr lIns="0" tIns="0" rIns="0" bIns="0" anchor="ctr"/>
          <a:lstStyle>
            <a:lvl1pPr algn="ctr" hangingPunct="0">
              <a:defRPr lang="en-none" sz="4400">
                <a:latin typeface="Arimo" pitchFamily="18"/>
              </a:defRPr>
            </a:lvl1pPr>
          </a:lstStyle>
          <a:p>
            <a:endParaRPr lang="en-none"/>
          </a:p>
        </p:txBody>
      </p:sp>
      <p:sp>
        <p:nvSpPr>
          <p:cNvPr id="6" name="Text Placeholder 5">
            <a:extLst>
              <a:ext uri="{FF2B5EF4-FFF2-40B4-BE49-F238E27FC236}">
                <a16:creationId xmlns:a16="http://schemas.microsoft.com/office/drawing/2014/main" id="{9495186E-756B-4961-A55F-05530F281BE4}"/>
              </a:ext>
            </a:extLst>
          </p:cNvPr>
          <p:cNvSpPr txBox="1">
            <a:spLocks noGrp="1"/>
          </p:cNvSpPr>
          <p:nvPr>
            <p:ph type="body" idx="4294967295"/>
          </p:nvPr>
        </p:nvSpPr>
        <p:spPr/>
        <p:txBody>
          <a:bodyPr/>
          <a:lstStyle>
            <a:lvl1pPr hangingPunct="0">
              <a:spcAft>
                <a:spcPts val="1417"/>
              </a:spcAft>
              <a:defRPr lang="en-none" sz="3200">
                <a:latin typeface="Arimo" pitchFamily="18"/>
              </a:defRPr>
            </a:lvl1pPr>
          </a:lstStyle>
          <a:p>
            <a:endParaRPr lang="en-none"/>
          </a:p>
        </p:txBody>
      </p:sp>
    </p:spTree>
    <p:extLst>
      <p:ext uri="{BB962C8B-B14F-4D97-AF65-F5344CB8AC3E}">
        <p14:creationId xmlns:p14="http://schemas.microsoft.com/office/powerpoint/2010/main" val="418733675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3F8CD-6F76-44BF-A8FF-D37151A78C87}"/>
              </a:ext>
            </a:extLst>
          </p:cNvPr>
          <p:cNvSpPr txBox="1">
            <a:spLocks noGrp="1"/>
          </p:cNvSpPr>
          <p:nvPr>
            <p:ph type="title"/>
          </p:nvPr>
        </p:nvSpPr>
        <p:spPr>
          <a:xfrm>
            <a:off x="839879" y="457200"/>
            <a:ext cx="3932280" cy="1600200"/>
          </a:xfrm>
        </p:spPr>
        <p:txBody>
          <a:bodyPr/>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B7C0415C-DBC2-424B-9365-FA244191F4A8}"/>
              </a:ext>
            </a:extLst>
          </p:cNvPr>
          <p:cNvSpPr txBox="1">
            <a:spLocks noGrp="1"/>
          </p:cNvSpPr>
          <p:nvPr>
            <p:ph type="title" idx="4294967295"/>
          </p:nvPr>
        </p:nvSpPr>
        <p:spPr>
          <a:xfrm>
            <a:off x="5183280" y="987480"/>
            <a:ext cx="6172200" cy="4873679"/>
          </a:xfrm>
        </p:spPr>
        <p:txBody>
          <a:bodyPr lIns="0" tIns="0" rIns="0" bIns="0" anchor="t"/>
          <a:lstStyle>
            <a:lvl1pPr>
              <a:spcAft>
                <a:spcPts val="1414"/>
              </a:spcAft>
              <a:defRPr sz="3200">
                <a:latin typeface="Calibri" pitchFamily="18"/>
              </a:defRPr>
            </a:lvl1pPr>
          </a:lstStyle>
          <a:p>
            <a:pPr lvl="0"/>
            <a:r>
              <a:rPr lang="en-US"/>
              <a:t>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4" name="Text Placeholder 3">
            <a:extLst>
              <a:ext uri="{FF2B5EF4-FFF2-40B4-BE49-F238E27FC236}">
                <a16:creationId xmlns:a16="http://schemas.microsoft.com/office/drawing/2014/main" id="{48248C5E-8FF4-40BE-B822-12B2F7B93950}"/>
              </a:ext>
            </a:extLst>
          </p:cNvPr>
          <p:cNvSpPr txBox="1">
            <a:spLocks noGrp="1"/>
          </p:cNvSpPr>
          <p:nvPr>
            <p:ph type="body" idx="2"/>
          </p:nvPr>
        </p:nvSpPr>
        <p:spPr>
          <a:xfrm>
            <a:off x="839879" y="2057400"/>
            <a:ext cx="3932280" cy="3811679"/>
          </a:xfrm>
        </p:spPr>
        <p:txBody>
          <a:bodyPr/>
          <a:lstStyle>
            <a:lvl1pPr>
              <a:defRPr sz="1600"/>
            </a:lvl1pPr>
          </a:lstStyle>
          <a:p>
            <a:pPr lvl="0"/>
            <a:r>
              <a:rPr lang="en-US"/>
              <a:t>Edit Master text styles</a:t>
            </a:r>
          </a:p>
        </p:txBody>
      </p:sp>
      <p:sp>
        <p:nvSpPr>
          <p:cNvPr id="5" name="Date Placeholder 4">
            <a:extLst>
              <a:ext uri="{FF2B5EF4-FFF2-40B4-BE49-F238E27FC236}">
                <a16:creationId xmlns:a16="http://schemas.microsoft.com/office/drawing/2014/main" id="{3E5494C1-3560-4605-87C0-B8C64BA2D883}"/>
              </a:ext>
            </a:extLst>
          </p:cNvPr>
          <p:cNvSpPr txBox="1">
            <a:spLocks noGrp="1"/>
          </p:cNvSpPr>
          <p:nvPr>
            <p:ph type="dt" sz="half" idx="7"/>
          </p:nvPr>
        </p:nvSpPr>
        <p:spPr/>
        <p:txBody>
          <a:bodyPr/>
          <a:lstStyle>
            <a:lvl1pPr>
              <a:defRPr/>
            </a:lvl1pPr>
          </a:lstStyle>
          <a:p>
            <a:pPr lvl="0"/>
            <a:fld id="{BC8902C0-09C9-4180-AF51-EB2373D5FE62}" type="datetime1">
              <a:rPr lang="en-none"/>
              <a:pPr lvl="0"/>
              <a:t>05/08/2023</a:t>
            </a:fld>
            <a:endParaRPr lang="en-none"/>
          </a:p>
        </p:txBody>
      </p:sp>
      <p:sp>
        <p:nvSpPr>
          <p:cNvPr id="6" name="Footer Placeholder 5">
            <a:extLst>
              <a:ext uri="{FF2B5EF4-FFF2-40B4-BE49-F238E27FC236}">
                <a16:creationId xmlns:a16="http://schemas.microsoft.com/office/drawing/2014/main" id="{7F15526C-97EB-4851-8591-7D45E37C9755}"/>
              </a:ext>
            </a:extLst>
          </p:cNvPr>
          <p:cNvSpPr txBox="1">
            <a:spLocks noGrp="1"/>
          </p:cNvSpPr>
          <p:nvPr>
            <p:ph type="ftr" sz="quarter" idx="9"/>
          </p:nvPr>
        </p:nvSpPr>
        <p:spPr/>
        <p:txBody>
          <a:bodyPr/>
          <a:lstStyle>
            <a:lvl1pPr>
              <a:defRPr/>
            </a:lvl1pPr>
          </a:lstStyle>
          <a:p>
            <a:pPr lvl="0"/>
            <a:endParaRPr lang="en-none"/>
          </a:p>
        </p:txBody>
      </p:sp>
      <p:sp>
        <p:nvSpPr>
          <p:cNvPr id="7" name="Slide Number Placeholder 6">
            <a:extLst>
              <a:ext uri="{FF2B5EF4-FFF2-40B4-BE49-F238E27FC236}">
                <a16:creationId xmlns:a16="http://schemas.microsoft.com/office/drawing/2014/main" id="{7C19C28D-BAE9-4DAC-970E-377057EC9BD7}"/>
              </a:ext>
            </a:extLst>
          </p:cNvPr>
          <p:cNvSpPr txBox="1">
            <a:spLocks noGrp="1"/>
          </p:cNvSpPr>
          <p:nvPr>
            <p:ph type="sldNum" sz="quarter" idx="8"/>
          </p:nvPr>
        </p:nvSpPr>
        <p:spPr/>
        <p:txBody>
          <a:bodyPr/>
          <a:lstStyle>
            <a:lvl1pPr>
              <a:defRPr/>
            </a:lvl1pPr>
          </a:lstStyle>
          <a:p>
            <a:pPr lvl="0"/>
            <a:fld id="{BC4CC386-E575-4F66-B51E-292EEFA36FE8}" type="slidenum">
              <a:t>‹#›</a:t>
            </a:fld>
            <a:endParaRPr lang="en-none"/>
          </a:p>
        </p:txBody>
      </p:sp>
    </p:spTree>
    <p:extLst>
      <p:ext uri="{BB962C8B-B14F-4D97-AF65-F5344CB8AC3E}">
        <p14:creationId xmlns:p14="http://schemas.microsoft.com/office/powerpoint/2010/main" val="1011786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DA692-39D2-4BDC-B646-A1FD8E526795}"/>
              </a:ext>
            </a:extLst>
          </p:cNvPr>
          <p:cNvSpPr txBox="1">
            <a:spLocks noGrp="1"/>
          </p:cNvSpPr>
          <p:nvPr>
            <p:ph type="title"/>
          </p:nvPr>
        </p:nvSpPr>
        <p:spPr>
          <a:xfrm>
            <a:off x="839879" y="457200"/>
            <a:ext cx="3932280" cy="1600200"/>
          </a:xfrm>
        </p:spPr>
        <p:txBody>
          <a:bodyPr/>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F61A3CEB-28A3-4FBB-980E-897C1AD95B8D}"/>
              </a:ext>
            </a:extLst>
          </p:cNvPr>
          <p:cNvSpPr txBox="1">
            <a:spLocks noGrp="1"/>
          </p:cNvSpPr>
          <p:nvPr>
            <p:ph type="title" idx="4294967295"/>
          </p:nvPr>
        </p:nvSpPr>
        <p:spPr>
          <a:xfrm>
            <a:off x="5183280" y="987480"/>
            <a:ext cx="6172200" cy="4873679"/>
          </a:xfrm>
        </p:spPr>
        <p:txBody>
          <a:bodyPr lIns="0" tIns="0" rIns="0" bIns="0" anchor="t"/>
          <a:lstStyle>
            <a:lvl1pPr algn="ctr" hangingPunct="0">
              <a:defRPr lang="en-none" sz="4400">
                <a:latin typeface="Arimo" pitchFamily="18"/>
              </a:defRPr>
            </a:lvl1pPr>
          </a:lstStyle>
          <a:p>
            <a:pPr lvl="0"/>
            <a:endParaRPr lang="en-none"/>
          </a:p>
        </p:txBody>
      </p:sp>
      <p:sp>
        <p:nvSpPr>
          <p:cNvPr id="4" name="Text Placeholder 3">
            <a:extLst>
              <a:ext uri="{FF2B5EF4-FFF2-40B4-BE49-F238E27FC236}">
                <a16:creationId xmlns:a16="http://schemas.microsoft.com/office/drawing/2014/main" id="{76F5FF22-3870-41AA-B97F-E66F6205D2C6}"/>
              </a:ext>
            </a:extLst>
          </p:cNvPr>
          <p:cNvSpPr txBox="1">
            <a:spLocks noGrp="1"/>
          </p:cNvSpPr>
          <p:nvPr>
            <p:ph type="body" idx="2"/>
          </p:nvPr>
        </p:nvSpPr>
        <p:spPr>
          <a:xfrm>
            <a:off x="839879" y="2057400"/>
            <a:ext cx="3932280" cy="3811679"/>
          </a:xfrm>
        </p:spPr>
        <p:txBody>
          <a:bodyPr/>
          <a:lstStyle>
            <a:lvl1pPr>
              <a:defRPr sz="1600"/>
            </a:lvl1pPr>
          </a:lstStyle>
          <a:p>
            <a:pPr lvl="0"/>
            <a:r>
              <a:rPr lang="en-US"/>
              <a:t>Edit Master text styles</a:t>
            </a:r>
          </a:p>
        </p:txBody>
      </p:sp>
      <p:sp>
        <p:nvSpPr>
          <p:cNvPr id="5" name="Date Placeholder 4">
            <a:extLst>
              <a:ext uri="{FF2B5EF4-FFF2-40B4-BE49-F238E27FC236}">
                <a16:creationId xmlns:a16="http://schemas.microsoft.com/office/drawing/2014/main" id="{C1F7A1B3-2792-4C73-9408-29D6C6B355D7}"/>
              </a:ext>
            </a:extLst>
          </p:cNvPr>
          <p:cNvSpPr txBox="1">
            <a:spLocks noGrp="1"/>
          </p:cNvSpPr>
          <p:nvPr>
            <p:ph type="dt" sz="half" idx="7"/>
          </p:nvPr>
        </p:nvSpPr>
        <p:spPr/>
        <p:txBody>
          <a:bodyPr/>
          <a:lstStyle>
            <a:lvl1pPr>
              <a:defRPr/>
            </a:lvl1pPr>
          </a:lstStyle>
          <a:p>
            <a:pPr lvl="0"/>
            <a:fld id="{19567657-0DB5-48C0-821D-BBEC8EE37F69}" type="datetime1">
              <a:rPr lang="en-none"/>
              <a:pPr lvl="0"/>
              <a:t>05/08/2023</a:t>
            </a:fld>
            <a:endParaRPr lang="en-none"/>
          </a:p>
        </p:txBody>
      </p:sp>
      <p:sp>
        <p:nvSpPr>
          <p:cNvPr id="6" name="Footer Placeholder 5">
            <a:extLst>
              <a:ext uri="{FF2B5EF4-FFF2-40B4-BE49-F238E27FC236}">
                <a16:creationId xmlns:a16="http://schemas.microsoft.com/office/drawing/2014/main" id="{C2557C60-2E8C-4091-9438-D3A041B52EFE}"/>
              </a:ext>
            </a:extLst>
          </p:cNvPr>
          <p:cNvSpPr txBox="1">
            <a:spLocks noGrp="1"/>
          </p:cNvSpPr>
          <p:nvPr>
            <p:ph type="ftr" sz="quarter" idx="9"/>
          </p:nvPr>
        </p:nvSpPr>
        <p:spPr/>
        <p:txBody>
          <a:bodyPr/>
          <a:lstStyle>
            <a:lvl1pPr>
              <a:defRPr/>
            </a:lvl1pPr>
          </a:lstStyle>
          <a:p>
            <a:pPr lvl="0"/>
            <a:endParaRPr lang="en-none"/>
          </a:p>
        </p:txBody>
      </p:sp>
      <p:sp>
        <p:nvSpPr>
          <p:cNvPr id="7" name="Slide Number Placeholder 6">
            <a:extLst>
              <a:ext uri="{FF2B5EF4-FFF2-40B4-BE49-F238E27FC236}">
                <a16:creationId xmlns:a16="http://schemas.microsoft.com/office/drawing/2014/main" id="{398844A8-F6FC-448C-8F9E-636D9B8D9264}"/>
              </a:ext>
            </a:extLst>
          </p:cNvPr>
          <p:cNvSpPr txBox="1">
            <a:spLocks noGrp="1"/>
          </p:cNvSpPr>
          <p:nvPr>
            <p:ph type="sldNum" sz="quarter" idx="8"/>
          </p:nvPr>
        </p:nvSpPr>
        <p:spPr/>
        <p:txBody>
          <a:bodyPr/>
          <a:lstStyle>
            <a:lvl1pPr>
              <a:defRPr/>
            </a:lvl1pPr>
          </a:lstStyle>
          <a:p>
            <a:pPr lvl="0"/>
            <a:fld id="{3A3AB336-6306-42B7-8151-D4EEF1514B98}" type="slidenum">
              <a:t>‹#›</a:t>
            </a:fld>
            <a:endParaRPr lang="en-none"/>
          </a:p>
        </p:txBody>
      </p:sp>
    </p:spTree>
    <p:extLst>
      <p:ext uri="{BB962C8B-B14F-4D97-AF65-F5344CB8AC3E}">
        <p14:creationId xmlns:p14="http://schemas.microsoft.com/office/powerpoint/2010/main" val="245882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9D1E0-33BB-4DB9-A4DF-8478A143B33C}"/>
              </a:ext>
            </a:extLst>
          </p:cNvPr>
          <p:cNvSpPr txBox="1">
            <a:spLocks noGrp="1"/>
          </p:cNvSpPr>
          <p:nvPr>
            <p:ph type="title"/>
          </p:nvPr>
        </p:nvSpPr>
        <p:spPr>
          <a:xfrm>
            <a:off x="1523880" y="1122480"/>
            <a:ext cx="9143640" cy="2387160"/>
          </a:xfrm>
          <a:prstGeom prst="rect">
            <a:avLst/>
          </a:prstGeom>
          <a:noFill/>
          <a:ln>
            <a:noFill/>
          </a:ln>
        </p:spPr>
        <p:txBody>
          <a:bodyPr wrap="square" lIns="90000" tIns="45000" rIns="90000" bIns="45000" anchor="b" anchorCtr="0">
            <a:noAutofit/>
          </a:bodyPr>
          <a:lstStyle/>
          <a:p>
            <a:pPr lvl="0"/>
            <a:r>
              <a:rPr lang="en-US"/>
              <a:t>Click to edit the title text formatClick to edit Master title style</a:t>
            </a:r>
          </a:p>
        </p:txBody>
      </p:sp>
      <p:sp>
        <p:nvSpPr>
          <p:cNvPr id="3" name="Date Placeholder 3">
            <a:extLst>
              <a:ext uri="{FF2B5EF4-FFF2-40B4-BE49-F238E27FC236}">
                <a16:creationId xmlns:a16="http://schemas.microsoft.com/office/drawing/2014/main" id="{32A73BE1-BA64-48F1-B37D-E2C7105F8F61}"/>
              </a:ext>
            </a:extLst>
          </p:cNvPr>
          <p:cNvSpPr txBox="1">
            <a:spLocks noGrp="1"/>
          </p:cNvSpPr>
          <p:nvPr>
            <p:ph type="dt" sz="half" idx="2"/>
          </p:nvPr>
        </p:nvSpPr>
        <p:spPr>
          <a:xfrm>
            <a:off x="838080" y="6356520"/>
            <a:ext cx="2742840" cy="364679"/>
          </a:xfrm>
          <a:prstGeom prst="rect">
            <a:avLst/>
          </a:prstGeom>
          <a:noFill/>
          <a:ln>
            <a:noFill/>
          </a:ln>
        </p:spPr>
        <p:txBody>
          <a:bodyPr wrap="square" lIns="90000" tIns="45000" rIns="90000" bIns="45000" anchor="t" anchorCtr="0">
            <a:noAutofit/>
          </a:bodyPr>
          <a:lstStyle>
            <a:lvl1pPr marL="0" marR="0" lvl="0" indent="0" algn="l" rtl="0" hangingPunct="1">
              <a:lnSpc>
                <a:spcPct val="100000"/>
              </a:lnSpc>
              <a:spcBef>
                <a:spcPts val="0"/>
              </a:spcBef>
              <a:spcAft>
                <a:spcPts val="0"/>
              </a:spcAft>
              <a:buNone/>
              <a:tabLst/>
              <a:defRPr lang="en-none" sz="1800" b="0" i="0" u="none" strike="noStrike" kern="1200" spc="0" baseline="0">
                <a:solidFill>
                  <a:srgbClr val="000000"/>
                </a:solidFill>
                <a:latin typeface="Calibri" pitchFamily="18"/>
                <a:ea typeface="Arial Unicode MS" pitchFamily="2"/>
                <a:cs typeface="Tahoma" pitchFamily="2"/>
              </a:defRPr>
            </a:lvl1pPr>
          </a:lstStyle>
          <a:p>
            <a:pPr lvl="0"/>
            <a:fld id="{57BD7DD2-2EFA-4F05-8274-0B060114B7DD}" type="datetime1">
              <a:rPr lang="en-none"/>
              <a:pPr lvl="0"/>
              <a:t>05/08/2023</a:t>
            </a:fld>
            <a:endParaRPr lang="en-none"/>
          </a:p>
        </p:txBody>
      </p:sp>
      <p:sp>
        <p:nvSpPr>
          <p:cNvPr id="4" name="Footer Placeholder 4">
            <a:extLst>
              <a:ext uri="{FF2B5EF4-FFF2-40B4-BE49-F238E27FC236}">
                <a16:creationId xmlns:a16="http://schemas.microsoft.com/office/drawing/2014/main" id="{3123A15A-D55B-4024-9D43-F431B1A2972E}"/>
              </a:ext>
            </a:extLst>
          </p:cNvPr>
          <p:cNvSpPr txBox="1">
            <a:spLocks noGrp="1"/>
          </p:cNvSpPr>
          <p:nvPr>
            <p:ph type="ftr" sz="quarter" idx="3"/>
          </p:nvPr>
        </p:nvSpPr>
        <p:spPr>
          <a:xfrm>
            <a:off x="4038479" y="6356520"/>
            <a:ext cx="4114440" cy="364679"/>
          </a:xfrm>
          <a:prstGeom prst="rect">
            <a:avLst/>
          </a:prstGeom>
          <a:noFill/>
          <a:ln>
            <a:noFill/>
          </a:ln>
        </p:spPr>
        <p:txBody>
          <a:bodyPr wrap="square" lIns="90000" tIns="45000" rIns="90000" bIns="45000" anchor="t" anchorCtr="0">
            <a:noAutofit/>
          </a:bodyPr>
          <a:lstStyle>
            <a:lvl1pPr lvl="0" rtl="0" hangingPunct="0">
              <a:buNone/>
              <a:tabLst/>
              <a:defRPr lang="en-none" sz="2400" kern="1200">
                <a:latin typeface="Tinos" pitchFamily="18"/>
                <a:ea typeface="Arial Unicode MS" pitchFamily="2"/>
                <a:cs typeface="Tahoma" pitchFamily="2"/>
              </a:defRPr>
            </a:lvl1pPr>
          </a:lstStyle>
          <a:p>
            <a:pPr lvl="0"/>
            <a:endParaRPr lang="en-none"/>
          </a:p>
        </p:txBody>
      </p:sp>
      <p:sp>
        <p:nvSpPr>
          <p:cNvPr id="5" name="Slide Number Placeholder 5">
            <a:extLst>
              <a:ext uri="{FF2B5EF4-FFF2-40B4-BE49-F238E27FC236}">
                <a16:creationId xmlns:a16="http://schemas.microsoft.com/office/drawing/2014/main" id="{4CFC5301-5BA4-41CA-83E2-4F68D0C3C3EB}"/>
              </a:ext>
            </a:extLst>
          </p:cNvPr>
          <p:cNvSpPr txBox="1">
            <a:spLocks noGrp="1"/>
          </p:cNvSpPr>
          <p:nvPr>
            <p:ph type="sldNum" sz="quarter" idx="4"/>
          </p:nvPr>
        </p:nvSpPr>
        <p:spPr>
          <a:xfrm>
            <a:off x="8610480" y="6356520"/>
            <a:ext cx="2742840" cy="364679"/>
          </a:xfrm>
          <a:prstGeom prst="rect">
            <a:avLst/>
          </a:prstGeom>
          <a:noFill/>
          <a:ln>
            <a:noFill/>
          </a:ln>
        </p:spPr>
        <p:txBody>
          <a:bodyPr wrap="square" lIns="90000" tIns="45000" rIns="90000" bIns="45000" anchor="t" anchorCtr="0">
            <a:noAutofit/>
          </a:bodyPr>
          <a:lstStyle>
            <a:lvl1pPr marL="0" marR="0" lvl="0" indent="0" algn="l" rtl="0" hangingPunct="1">
              <a:lnSpc>
                <a:spcPct val="100000"/>
              </a:lnSpc>
              <a:spcBef>
                <a:spcPts val="0"/>
              </a:spcBef>
              <a:spcAft>
                <a:spcPts val="0"/>
              </a:spcAft>
              <a:buNone/>
              <a:tabLst/>
              <a:defRPr lang="en-none" sz="1800" b="0" i="0" u="none" strike="noStrike" kern="1200" spc="0" baseline="0">
                <a:solidFill>
                  <a:srgbClr val="000000"/>
                </a:solidFill>
                <a:latin typeface="Calibri" pitchFamily="18"/>
                <a:ea typeface="Arial Unicode MS" pitchFamily="2"/>
                <a:cs typeface="Tahoma" pitchFamily="2"/>
              </a:defRPr>
            </a:lvl1pPr>
          </a:lstStyle>
          <a:p>
            <a:pPr lvl="0"/>
            <a:fld id="{9FB7622F-00CF-404D-BE84-E74C135420E3}" type="slidenum">
              <a:t>‹#›</a:t>
            </a:fld>
            <a:endParaRPr lang="en-none"/>
          </a:p>
        </p:txBody>
      </p:sp>
      <p:sp>
        <p:nvSpPr>
          <p:cNvPr id="6" name="Text Placeholder 5">
            <a:extLst>
              <a:ext uri="{FF2B5EF4-FFF2-40B4-BE49-F238E27FC236}">
                <a16:creationId xmlns:a16="http://schemas.microsoft.com/office/drawing/2014/main" id="{A770A0EC-4C29-4DE1-94FB-4FF7F0A4AF02}"/>
              </a:ext>
            </a:extLst>
          </p:cNvPr>
          <p:cNvSpPr txBox="1">
            <a:spLocks noGrp="1"/>
          </p:cNvSpPr>
          <p:nvPr>
            <p:ph type="body" idx="1"/>
          </p:nvPr>
        </p:nvSpPr>
        <p:spPr>
          <a:xfrm>
            <a:off x="609480" y="1604520"/>
            <a:ext cx="10972440" cy="4525920"/>
          </a:xfrm>
          <a:prstGeom prst="rect">
            <a:avLst/>
          </a:prstGeom>
          <a:noFill/>
          <a:ln>
            <a:noFill/>
          </a:ln>
        </p:spPr>
        <p:txBody>
          <a:bodyPr wrap="square" lIns="0" tIns="0" rIns="0" bIns="0" anchor="t" anchorCtr="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rtl="0" hangingPunct="1">
        <a:lnSpc>
          <a:spcPct val="90000"/>
        </a:lnSpc>
        <a:spcBef>
          <a:spcPts val="0"/>
        </a:spcBef>
        <a:spcAft>
          <a:spcPts val="0"/>
        </a:spcAft>
        <a:buNone/>
        <a:tabLst/>
        <a:defRPr lang="en-US" sz="6000" b="0" i="0" u="none" strike="noStrike" kern="1200" spc="0" baseline="0">
          <a:ln>
            <a:noFill/>
          </a:ln>
          <a:solidFill>
            <a:srgbClr val="000000"/>
          </a:solidFill>
          <a:latin typeface="Calibri Light" pitchFamily="18"/>
          <a:ea typeface="Arial Unicode MS" pitchFamily="2"/>
          <a:cs typeface="Arial Unicode MS" pitchFamily="2"/>
        </a:defRPr>
      </a:lvl1pPr>
    </p:titleStyle>
    <p:bodyStyle>
      <a:lvl1pPr marL="0" marR="0" lvl="0" indent="0" algn="l" rtl="0" hangingPunct="1">
        <a:lnSpc>
          <a:spcPct val="90000"/>
        </a:lnSpc>
        <a:spcBef>
          <a:spcPts val="0"/>
        </a:spcBef>
        <a:spcAft>
          <a:spcPts val="1414"/>
        </a:spcAft>
        <a:buNone/>
        <a:tabLst/>
        <a:defRPr lang="en-US" sz="2800" b="0" i="0" u="none" strike="noStrike" kern="1200" spc="0" baseline="0">
          <a:ln>
            <a:noFill/>
          </a:ln>
          <a:solidFill>
            <a:srgbClr val="000000"/>
          </a:solidFill>
          <a:latin typeface="Calibri" pitchFamily="18"/>
          <a:ea typeface="Arial Unicode MS" pitchFamily="2"/>
          <a:cs typeface="Arial Unicode MS" pitchFamily="2"/>
        </a:defRPr>
      </a:lvl1pPr>
      <a:lvl2pPr marL="685799" marR="0" lvl="1" indent="-228600" algn="l" rtl="0" hangingPunct="1">
        <a:lnSpc>
          <a:spcPct val="90000"/>
        </a:lnSpc>
        <a:spcBef>
          <a:spcPts val="499"/>
        </a:spcBef>
        <a:spcAft>
          <a:spcPts val="0"/>
        </a:spcAft>
        <a:buSzPct val="100000"/>
        <a:buFont typeface="Arial" pitchFamily="34"/>
        <a:buChar char="•"/>
        <a:tabLst/>
        <a:defRPr lang="en-US" sz="2400" b="0" i="0" u="none" strike="noStrike" kern="1200" spc="0" baseline="0">
          <a:ln>
            <a:noFill/>
          </a:ln>
          <a:solidFill>
            <a:srgbClr val="000000"/>
          </a:solidFill>
          <a:latin typeface="Calibri" pitchFamily="18"/>
          <a:ea typeface="Arial Unicode MS" pitchFamily="2"/>
          <a:cs typeface="Arial Unicode MS" pitchFamily="2"/>
        </a:defRPr>
      </a:lvl2pPr>
      <a:lvl3pPr marL="1143000" marR="0" lvl="2" indent="-228600" algn="l" rtl="0" hangingPunct="1">
        <a:lnSpc>
          <a:spcPct val="90000"/>
        </a:lnSpc>
        <a:spcBef>
          <a:spcPts val="499"/>
        </a:spcBef>
        <a:spcAft>
          <a:spcPts val="0"/>
        </a:spcAft>
        <a:buSzPct val="100000"/>
        <a:buFont typeface="Arial" pitchFamily="34"/>
        <a:buChar char="•"/>
        <a:tabLst/>
        <a:defRPr lang="en-US" sz="2000" b="0" i="0" u="none" strike="noStrike" kern="1200" spc="0" baseline="0">
          <a:ln>
            <a:noFill/>
          </a:ln>
          <a:solidFill>
            <a:srgbClr val="000000"/>
          </a:solidFill>
          <a:latin typeface="Calibri" pitchFamily="18"/>
          <a:ea typeface="Arial Unicode MS" pitchFamily="2"/>
          <a:cs typeface="Arial Unicode MS" pitchFamily="2"/>
        </a:defRPr>
      </a:lvl3pPr>
      <a:lvl4pPr marL="1600200" marR="0" lvl="3" indent="-228600" algn="l" rtl="0" hangingPunct="1">
        <a:lnSpc>
          <a:spcPct val="90000"/>
        </a:lnSpc>
        <a:spcBef>
          <a:spcPts val="499"/>
        </a:spcBef>
        <a:spcAft>
          <a:spcPts val="0"/>
        </a:spcAft>
        <a:buSzPct val="100000"/>
        <a:buFont typeface="Arial" pitchFamily="34"/>
        <a:buChar char="•"/>
        <a:tabLst/>
        <a:defRPr lang="en-US" sz="1800" b="0" i="0" u="none" strike="noStrike" kern="1200" spc="0" baseline="0">
          <a:ln>
            <a:noFill/>
          </a:ln>
          <a:solidFill>
            <a:srgbClr val="000000"/>
          </a:solidFill>
          <a:latin typeface="Calibri" pitchFamily="18"/>
          <a:ea typeface="Arial Unicode MS" pitchFamily="2"/>
          <a:cs typeface="Arial Unicode MS" pitchFamily="2"/>
        </a:defRPr>
      </a:lvl4pPr>
      <a:lvl5pPr marL="2057400" marR="0" lvl="4" indent="-228600" algn="l" rtl="0" hangingPunct="1">
        <a:lnSpc>
          <a:spcPct val="90000"/>
        </a:lnSpc>
        <a:spcBef>
          <a:spcPts val="499"/>
        </a:spcBef>
        <a:spcAft>
          <a:spcPts val="0"/>
        </a:spcAft>
        <a:buSzPct val="100000"/>
        <a:buFont typeface="Arial" pitchFamily="34"/>
        <a:buChar char="•"/>
        <a:tabLst/>
        <a:defRPr lang="en-US" sz="1800" b="0" i="0" u="none" strike="noStrike" kern="1200" spc="0" baseline="0">
          <a:ln>
            <a:noFill/>
          </a:ln>
          <a:solidFill>
            <a:srgbClr val="000000"/>
          </a:solidFill>
          <a:latin typeface="Calibri" pitchFamily="18"/>
          <a:ea typeface="Arial Unicode MS" pitchFamily="2"/>
          <a:cs typeface="Arial Unicode MS"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Slide Number Placeholder 2">
            <a:extLst>
              <a:ext uri="{FF2B5EF4-FFF2-40B4-BE49-F238E27FC236}">
                <a16:creationId xmlns:a16="http://schemas.microsoft.com/office/drawing/2014/main" id="{EC556E2A-A284-4976-941A-BD720021A862}"/>
              </a:ext>
            </a:extLst>
          </p:cNvPr>
          <p:cNvSpPr txBox="1"/>
          <p:nvPr/>
        </p:nvSpPr>
        <p:spPr>
          <a:xfrm>
            <a:off x="8610480" y="6356520"/>
            <a:ext cx="2742840" cy="364679"/>
          </a:xfrm>
          <a:prstGeom prst="rect">
            <a:avLst/>
          </a:prstGeom>
          <a:noFill/>
          <a:ln cap="flat">
            <a:noFill/>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3" name="TextBox 1">
            <a:extLst>
              <a:ext uri="{FF2B5EF4-FFF2-40B4-BE49-F238E27FC236}">
                <a16:creationId xmlns:a16="http://schemas.microsoft.com/office/drawing/2014/main" id="{D5095BDC-5EA6-4B07-938D-FFAA9A920FD8}"/>
              </a:ext>
            </a:extLst>
          </p:cNvPr>
          <p:cNvSpPr/>
          <p:nvPr/>
        </p:nvSpPr>
        <p:spPr>
          <a:xfrm>
            <a:off x="1557359" y="1359000"/>
            <a:ext cx="6668470" cy="2157214"/>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0" tIns="45000" rIns="90000" bIns="45000" anchor="t" anchorCtr="0" compatLnSpc="0">
            <a:spAutoFit/>
          </a:bodyPr>
          <a:lstStyle/>
          <a:p>
            <a:pPr marL="0" marR="0" lvl="0" indent="0" algn="l" rtl="0" hangingPunct="1">
              <a:lnSpc>
                <a:spcPct val="100000"/>
              </a:lnSpc>
              <a:spcBef>
                <a:spcPts val="0"/>
              </a:spcBef>
              <a:spcAft>
                <a:spcPts val="0"/>
              </a:spcAft>
              <a:buNone/>
              <a:tabLst/>
            </a:pPr>
            <a:r>
              <a:rPr lang="en-none" sz="2800" b="1" i="0" u="none" strike="noStrike" kern="1200" spc="0" baseline="0" dirty="0">
                <a:ln>
                  <a:noFill/>
                </a:ln>
                <a:solidFill>
                  <a:srgbClr val="000000"/>
                </a:solidFill>
                <a:latin typeface="Calibri" pitchFamily="18"/>
                <a:ea typeface="ＭＳ Ｐゴシック" pitchFamily="2"/>
                <a:cs typeface="ＭＳ Ｐゴシック" pitchFamily="2"/>
              </a:rPr>
              <a:t>Macroeconomics II</a:t>
            </a:r>
          </a:p>
          <a:p>
            <a:pPr marL="0" marR="0" lvl="0" indent="0" algn="l" rtl="0" hangingPunct="1">
              <a:lnSpc>
                <a:spcPct val="100000"/>
              </a:lnSpc>
              <a:spcBef>
                <a:spcPts val="0"/>
              </a:spcBef>
              <a:spcAft>
                <a:spcPts val="0"/>
              </a:spcAft>
              <a:buNone/>
              <a:tabLst/>
            </a:pPr>
            <a:endParaRPr lang="en-none" sz="2400" b="0" i="0" u="none" strike="noStrike" kern="1200" spc="0" baseline="0" dirty="0">
              <a:ln>
                <a:noFill/>
              </a:ln>
              <a:solidFill>
                <a:srgbClr val="000000"/>
              </a:solidFill>
              <a:latin typeface="Calibri" pitchFamily="18"/>
              <a:ea typeface="ＭＳ Ｐゴシック" pitchFamily="2"/>
              <a:cs typeface="ＭＳ Ｐゴシック" pitchFamily="2"/>
            </a:endParaRPr>
          </a:p>
          <a:p>
            <a:pPr marL="0" marR="0" lvl="0" indent="0" algn="l" rtl="0" hangingPunct="1">
              <a:lnSpc>
                <a:spcPct val="100000"/>
              </a:lnSpc>
              <a:spcBef>
                <a:spcPts val="0"/>
              </a:spcBef>
              <a:spcAft>
                <a:spcPts val="0"/>
              </a:spcAft>
              <a:buNone/>
              <a:tabLst/>
            </a:pPr>
            <a:r>
              <a:rPr lang="en-none" sz="2400" b="1" i="0" u="sng" strike="noStrike" kern="1200" spc="0" baseline="0" dirty="0">
                <a:ln>
                  <a:noFill/>
                </a:ln>
                <a:solidFill>
                  <a:srgbClr val="000000"/>
                </a:solidFill>
                <a:uFillTx/>
                <a:latin typeface="Calibri" pitchFamily="18"/>
                <a:ea typeface="ＭＳ Ｐゴシック" pitchFamily="2"/>
                <a:cs typeface="ＭＳ Ｐゴシック" pitchFamily="2"/>
              </a:rPr>
              <a:t>Lecture 16</a:t>
            </a:r>
          </a:p>
          <a:p>
            <a:pPr marL="0" marR="0" lvl="0" indent="0" algn="l" rtl="0" hangingPunct="1">
              <a:lnSpc>
                <a:spcPct val="100000"/>
              </a:lnSpc>
              <a:spcBef>
                <a:spcPts val="0"/>
              </a:spcBef>
              <a:spcAft>
                <a:spcPts val="0"/>
              </a:spcAft>
              <a:buNone/>
              <a:tabLst/>
            </a:pPr>
            <a:endParaRPr lang="en-none" sz="2400" b="0" i="0" u="none" strike="noStrike" kern="1200" spc="0" baseline="0" dirty="0">
              <a:ln>
                <a:noFill/>
              </a:ln>
              <a:solidFill>
                <a:srgbClr val="000000"/>
              </a:solidFill>
              <a:latin typeface="Calibri" pitchFamily="18"/>
              <a:ea typeface="ＭＳ Ｐゴシック" pitchFamily="2"/>
              <a:cs typeface="ＭＳ Ｐゴシック" pitchFamily="2"/>
            </a:endParaRPr>
          </a:p>
          <a:p>
            <a:pPr marL="0" marR="0" lvl="0" indent="0" algn="l" rtl="0" hangingPunct="1">
              <a:lnSpc>
                <a:spcPct val="100000"/>
              </a:lnSpc>
              <a:spcBef>
                <a:spcPts val="0"/>
              </a:spcBef>
              <a:spcAft>
                <a:spcPts val="0"/>
              </a:spcAft>
              <a:buNone/>
              <a:tabLst/>
            </a:pPr>
            <a:r>
              <a:rPr lang="pt-PT" sz="3200" b="0" i="0" u="none" strike="noStrike" kern="1200" spc="0" baseline="0" dirty="0" err="1">
                <a:ln>
                  <a:noFill/>
                </a:ln>
                <a:solidFill>
                  <a:srgbClr val="000000"/>
                </a:solidFill>
                <a:latin typeface="Calibri" pitchFamily="18"/>
                <a:ea typeface="ＭＳ Ｐゴシック" pitchFamily="2"/>
                <a:cs typeface="ＭＳ Ｐゴシック" pitchFamily="2"/>
              </a:rPr>
              <a:t>Industrialization</a:t>
            </a:r>
            <a:r>
              <a:rPr lang="pt-PT" sz="3200" b="0" i="0" u="none" strike="noStrike" kern="1200" spc="0" baseline="0" dirty="0">
                <a:ln>
                  <a:noFill/>
                </a:ln>
                <a:solidFill>
                  <a:srgbClr val="000000"/>
                </a:solidFill>
                <a:latin typeface="Calibri" pitchFamily="18"/>
                <a:ea typeface="ＭＳ Ｐゴシック" pitchFamily="2"/>
                <a:cs typeface="ＭＳ Ｐゴシック" pitchFamily="2"/>
              </a:rPr>
              <a:t> </a:t>
            </a:r>
            <a:r>
              <a:rPr lang="pt-PT" sz="3200" b="0" i="0" u="none" strike="noStrike" kern="1200" spc="0" baseline="0" dirty="0" err="1">
                <a:ln>
                  <a:noFill/>
                </a:ln>
                <a:solidFill>
                  <a:srgbClr val="000000"/>
                </a:solidFill>
                <a:latin typeface="Calibri" pitchFamily="18"/>
                <a:ea typeface="ＭＳ Ｐゴシック" pitchFamily="2"/>
                <a:cs typeface="ＭＳ Ｐゴシック" pitchFamily="2"/>
              </a:rPr>
              <a:t>and</a:t>
            </a:r>
            <a:r>
              <a:rPr lang="pt-PT" sz="3200" b="0" i="0" u="none" strike="noStrike" kern="1200" spc="0" baseline="0" dirty="0">
                <a:ln>
                  <a:noFill/>
                </a:ln>
                <a:solidFill>
                  <a:srgbClr val="000000"/>
                </a:solidFill>
                <a:latin typeface="Calibri" pitchFamily="18"/>
                <a:ea typeface="ＭＳ Ｐゴシック" pitchFamily="2"/>
                <a:cs typeface="ＭＳ Ｐゴシック" pitchFamily="2"/>
              </a:rPr>
              <a:t> </a:t>
            </a:r>
            <a:r>
              <a:rPr lang="pt-PT" sz="3200" b="0" i="0" u="none" strike="noStrike" kern="1200" spc="0" baseline="0" dirty="0" err="1">
                <a:ln>
                  <a:noFill/>
                </a:ln>
                <a:solidFill>
                  <a:srgbClr val="000000"/>
                </a:solidFill>
                <a:latin typeface="Calibri" pitchFamily="18"/>
                <a:ea typeface="ＭＳ Ｐゴシック" pitchFamily="2"/>
                <a:cs typeface="ＭＳ Ｐゴシック" pitchFamily="2"/>
              </a:rPr>
              <a:t>economic</a:t>
            </a:r>
            <a:r>
              <a:rPr lang="pt-PT" sz="3200" b="0" i="0" u="none" strike="noStrike" kern="1200" spc="0" baseline="0" dirty="0">
                <a:ln>
                  <a:noFill/>
                </a:ln>
                <a:solidFill>
                  <a:srgbClr val="000000"/>
                </a:solidFill>
                <a:latin typeface="Calibri" pitchFamily="18"/>
                <a:ea typeface="ＭＳ Ｐゴシック" pitchFamily="2"/>
                <a:cs typeface="ＭＳ Ｐゴシック" pitchFamily="2"/>
              </a:rPr>
              <a:t> </a:t>
            </a:r>
            <a:r>
              <a:rPr lang="pt-PT" sz="3200" b="0" i="0" u="none" strike="noStrike" kern="1200" spc="0" baseline="0" dirty="0" err="1">
                <a:ln>
                  <a:noFill/>
                </a:ln>
                <a:solidFill>
                  <a:srgbClr val="000000"/>
                </a:solidFill>
                <a:latin typeface="Calibri" pitchFamily="18"/>
                <a:ea typeface="ＭＳ Ｐゴシック" pitchFamily="2"/>
                <a:cs typeface="ＭＳ Ｐゴシック" pitchFamily="2"/>
              </a:rPr>
              <a:t>growth</a:t>
            </a:r>
            <a:r>
              <a:rPr lang="pt-PT" sz="3200" b="0" i="0" u="none" strike="noStrike" kern="1200" spc="0" baseline="0" dirty="0">
                <a:ln>
                  <a:noFill/>
                </a:ln>
                <a:solidFill>
                  <a:srgbClr val="000000"/>
                </a:solidFill>
                <a:latin typeface="Calibri" pitchFamily="18"/>
                <a:ea typeface="ＭＳ Ｐゴシック" pitchFamily="2"/>
                <a:cs typeface="ＭＳ Ｐゴシック" pitchFamily="2"/>
              </a:rPr>
              <a:t> </a:t>
            </a:r>
            <a:endParaRPr lang="en-none" sz="3200" b="0" i="0" u="none" strike="noStrike" kern="1200" spc="0" baseline="0" dirty="0">
              <a:ln>
                <a:noFill/>
              </a:ln>
              <a:solidFill>
                <a:srgbClr val="000000"/>
              </a:solidFill>
              <a:latin typeface="Calibri" pitchFamily="18"/>
              <a:ea typeface="ＭＳ Ｐゴシック" pitchFamily="2"/>
              <a:cs typeface="ＭＳ Ｐゴシック" pitchFamily="2"/>
            </a:endParaRPr>
          </a:p>
        </p:txBody>
      </p:sp>
      <p:pic>
        <p:nvPicPr>
          <p:cNvPr id="4" name="Picture 4">
            <a:extLst>
              <a:ext uri="{FF2B5EF4-FFF2-40B4-BE49-F238E27FC236}">
                <a16:creationId xmlns:a16="http://schemas.microsoft.com/office/drawing/2014/main" id="{667EEBEF-09F8-4B12-99DB-F13F19DD322D}"/>
              </a:ext>
            </a:extLst>
          </p:cNvPr>
          <p:cNvPicPr>
            <a:picLocks noChangeAspect="1"/>
          </p:cNvPicPr>
          <p:nvPr/>
        </p:nvPicPr>
        <p:blipFill>
          <a:blip r:embed="rId3">
            <a:lum/>
            <a:alphaModFix/>
          </a:blip>
          <a:srcRect/>
          <a:stretch>
            <a:fillRect/>
          </a:stretch>
        </p:blipFill>
        <p:spPr>
          <a:xfrm>
            <a:off x="16560" y="35640"/>
            <a:ext cx="2095199" cy="914039"/>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50F7A-FDB7-4AB1-9575-DB5402E69731}"/>
              </a:ext>
            </a:extLst>
          </p:cNvPr>
          <p:cNvSpPr txBox="1">
            <a:spLocks noGrp="1"/>
          </p:cNvSpPr>
          <p:nvPr>
            <p:ph type="title"/>
          </p:nvPr>
        </p:nvSpPr>
        <p:spPr>
          <a:xfrm>
            <a:off x="2585880" y="-144360"/>
            <a:ext cx="9244080" cy="954000"/>
          </a:xfrm>
        </p:spPr>
        <p:txBody>
          <a:bodyPr/>
          <a:lstStyle/>
          <a:p>
            <a:pPr lvl="0"/>
            <a:br>
              <a:rPr lang="en-GB" sz="4400"/>
            </a:br>
            <a:r>
              <a:rPr lang="en-GB" sz="4000" b="1"/>
              <a:t>Dynamic/cumulative increasing returns</a:t>
            </a:r>
          </a:p>
        </p:txBody>
      </p:sp>
      <p:sp>
        <p:nvSpPr>
          <p:cNvPr id="3" name="Content Placeholder 2">
            <a:extLst>
              <a:ext uri="{FF2B5EF4-FFF2-40B4-BE49-F238E27FC236}">
                <a16:creationId xmlns:a16="http://schemas.microsoft.com/office/drawing/2014/main" id="{DBE349A6-DFC4-4698-85D6-5FF32337E9DE}"/>
              </a:ext>
            </a:extLst>
          </p:cNvPr>
          <p:cNvSpPr txBox="1">
            <a:spLocks noGrp="1"/>
          </p:cNvSpPr>
          <p:nvPr>
            <p:ph idx="1"/>
          </p:nvPr>
        </p:nvSpPr>
        <p:spPr>
          <a:xfrm>
            <a:off x="341280" y="1184988"/>
            <a:ext cx="11656199" cy="4801475"/>
          </a:xfrm>
        </p:spPr>
        <p:txBody>
          <a:bodyPr/>
          <a:lstStyle/>
          <a:p>
            <a:pPr lvl="0" hangingPunct="1">
              <a:spcAft>
                <a:spcPts val="1414"/>
              </a:spcAft>
            </a:pPr>
            <a:r>
              <a:rPr lang="en-GB" sz="2800" dirty="0">
                <a:latin typeface="Calibri" pitchFamily="18"/>
              </a:rPr>
              <a:t>Hence, a dynamic economy is the one that realises </a:t>
            </a:r>
            <a:r>
              <a:rPr lang="en-GB" sz="2800" b="1" dirty="0">
                <a:solidFill>
                  <a:srgbClr val="004586"/>
                </a:solidFill>
                <a:latin typeface="Calibri" pitchFamily="18"/>
              </a:rPr>
              <a:t>dynamic and cumulative increasing returns to scale</a:t>
            </a:r>
            <a:r>
              <a:rPr lang="en-GB" sz="2800" dirty="0">
                <a:latin typeface="Calibri" pitchFamily="18"/>
              </a:rPr>
              <a:t>: </a:t>
            </a:r>
            <a:r>
              <a:rPr lang="en-GB" sz="2800" b="1" i="1" dirty="0">
                <a:solidFill>
                  <a:srgbClr val="0066CC"/>
                </a:solidFill>
                <a:latin typeface="Calibri" pitchFamily="18"/>
              </a:rPr>
              <a:t>continuous and permanent reduction in costs and increase in productivity owing to continuous increase in output and industrial transformation over time</a:t>
            </a:r>
            <a:r>
              <a:rPr lang="en-GB" sz="2800" dirty="0">
                <a:latin typeface="Calibri" pitchFamily="18"/>
              </a:rPr>
              <a:t>. </a:t>
            </a:r>
            <a:r>
              <a:rPr lang="en-GB" sz="2800" dirty="0">
                <a:solidFill>
                  <a:schemeClr val="tx1"/>
                </a:solidFill>
                <a:latin typeface="Calibri" pitchFamily="18"/>
              </a:rPr>
              <a:t>These are called “dynamic” and “cumulative” because there are continuous change (dynamic) that are built from existing capacities and are not random spikes/shocks, but structural and permanent changes (cumulative). If there is a shock (say, a war, a pandemic) that paralyses production and destroys capacities, once the shock is over it’s possible to regroup and rebuild quickly and move forward – cumulative increasing returns are not “forgotten” or “erased” because of a shock.</a:t>
            </a:r>
            <a:endParaRPr lang="en-GB" sz="2800" dirty="0">
              <a:latin typeface="Calibri" pitchFamily="18"/>
            </a:endParaRPr>
          </a:p>
          <a:p>
            <a:pPr lvl="0" hangingPunct="1">
              <a:spcAft>
                <a:spcPts val="1414"/>
              </a:spcAft>
            </a:pPr>
            <a:endParaRPr lang="en-GB" sz="2800" dirty="0">
              <a:latin typeface="Calibri" pitchFamily="18"/>
            </a:endParaRPr>
          </a:p>
        </p:txBody>
      </p:sp>
      <p:pic>
        <p:nvPicPr>
          <p:cNvPr id="4" name="Picture 3">
            <a:extLst>
              <a:ext uri="{FF2B5EF4-FFF2-40B4-BE49-F238E27FC236}">
                <a16:creationId xmlns:a16="http://schemas.microsoft.com/office/drawing/2014/main" id="{D9D9AC3B-52A8-407B-B5C6-84E46263D3F9}"/>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50F7A-FDB7-4AB1-9575-DB5402E69731}"/>
              </a:ext>
            </a:extLst>
          </p:cNvPr>
          <p:cNvSpPr txBox="1">
            <a:spLocks noGrp="1"/>
          </p:cNvSpPr>
          <p:nvPr>
            <p:ph type="title"/>
          </p:nvPr>
        </p:nvSpPr>
        <p:spPr>
          <a:xfrm>
            <a:off x="2585880" y="-144360"/>
            <a:ext cx="9244080" cy="954000"/>
          </a:xfrm>
        </p:spPr>
        <p:txBody>
          <a:bodyPr/>
          <a:lstStyle/>
          <a:p>
            <a:pPr lvl="0"/>
            <a:br>
              <a:rPr lang="en-GB" sz="4400"/>
            </a:br>
            <a:r>
              <a:rPr lang="en-GB" sz="4000" b="1"/>
              <a:t>Dynamic/cumulative increasing returns</a:t>
            </a:r>
          </a:p>
        </p:txBody>
      </p:sp>
      <p:sp>
        <p:nvSpPr>
          <p:cNvPr id="3" name="Content Placeholder 2">
            <a:extLst>
              <a:ext uri="{FF2B5EF4-FFF2-40B4-BE49-F238E27FC236}">
                <a16:creationId xmlns:a16="http://schemas.microsoft.com/office/drawing/2014/main" id="{DBE349A6-DFC4-4698-85D6-5FF32337E9DE}"/>
              </a:ext>
            </a:extLst>
          </p:cNvPr>
          <p:cNvSpPr txBox="1">
            <a:spLocks noGrp="1"/>
          </p:cNvSpPr>
          <p:nvPr>
            <p:ph idx="1"/>
          </p:nvPr>
        </p:nvSpPr>
        <p:spPr>
          <a:xfrm>
            <a:off x="341280" y="1184988"/>
            <a:ext cx="11656199" cy="4801475"/>
          </a:xfrm>
        </p:spPr>
        <p:txBody>
          <a:bodyPr/>
          <a:lstStyle/>
          <a:p>
            <a:pPr lvl="0" hangingPunct="1">
              <a:spcAft>
                <a:spcPts val="1414"/>
              </a:spcAft>
            </a:pPr>
            <a:r>
              <a:rPr lang="en-GB" sz="2800" dirty="0">
                <a:latin typeface="Calibri" pitchFamily="18"/>
              </a:rPr>
              <a:t>Consumer preferences for diversity in product markets do not limit gains from </a:t>
            </a:r>
            <a:r>
              <a:rPr lang="en-GB" sz="2800" b="1" dirty="0">
                <a:solidFill>
                  <a:srgbClr val="004586"/>
                </a:solidFill>
                <a:latin typeface="Calibri" pitchFamily="18"/>
              </a:rPr>
              <a:t>economies of scale</a:t>
            </a:r>
            <a:r>
              <a:rPr lang="en-GB" sz="2800" dirty="0">
                <a:latin typeface="Calibri" pitchFamily="18"/>
              </a:rPr>
              <a:t>: whereas new technologies and computation allow for cheaper product differentiation (economies of scope), initial capital costs of such new technologies are very high, so that gains from economies of scale are also high.</a:t>
            </a:r>
          </a:p>
          <a:p>
            <a:pPr lvl="0" hangingPunct="1">
              <a:spcAft>
                <a:spcPts val="1414"/>
              </a:spcAft>
            </a:pPr>
            <a:endParaRPr lang="en-GB" sz="2800" dirty="0">
              <a:latin typeface="Calibri" pitchFamily="18"/>
            </a:endParaRPr>
          </a:p>
        </p:txBody>
      </p:sp>
      <p:pic>
        <p:nvPicPr>
          <p:cNvPr id="4" name="Picture 3">
            <a:extLst>
              <a:ext uri="{FF2B5EF4-FFF2-40B4-BE49-F238E27FC236}">
                <a16:creationId xmlns:a16="http://schemas.microsoft.com/office/drawing/2014/main" id="{D9D9AC3B-52A8-407B-B5C6-84E46263D3F9}"/>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Tree>
    <p:extLst>
      <p:ext uri="{BB962C8B-B14F-4D97-AF65-F5344CB8AC3E}">
        <p14:creationId xmlns:p14="http://schemas.microsoft.com/office/powerpoint/2010/main" val="2862079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3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CE707-2E10-48AA-A0B6-3344DB503131}"/>
              </a:ext>
            </a:extLst>
          </p:cNvPr>
          <p:cNvSpPr txBox="1">
            <a:spLocks noGrp="1"/>
          </p:cNvSpPr>
          <p:nvPr>
            <p:ph type="title"/>
          </p:nvPr>
        </p:nvSpPr>
        <p:spPr>
          <a:xfrm>
            <a:off x="2596920" y="224640"/>
            <a:ext cx="9244080" cy="954000"/>
          </a:xfrm>
        </p:spPr>
        <p:txBody>
          <a:bodyPr/>
          <a:lstStyle/>
          <a:p>
            <a:pPr lvl="0"/>
            <a:br>
              <a:rPr lang="en-GB" sz="4400" dirty="0"/>
            </a:br>
            <a:r>
              <a:rPr lang="en-GB" sz="3600" b="1" dirty="0"/>
              <a:t>Mechanism of dynamic/cumulative increasing returns</a:t>
            </a:r>
          </a:p>
        </p:txBody>
      </p:sp>
      <p:grpSp>
        <p:nvGrpSpPr>
          <p:cNvPr id="3" name="Content Placeholder 5">
            <a:extLst>
              <a:ext uri="{FF2B5EF4-FFF2-40B4-BE49-F238E27FC236}">
                <a16:creationId xmlns:a16="http://schemas.microsoft.com/office/drawing/2014/main" id="{72FF3B69-4ECE-4ACB-B76A-55E4A9D951F3}"/>
              </a:ext>
            </a:extLst>
          </p:cNvPr>
          <p:cNvGrpSpPr/>
          <p:nvPr/>
        </p:nvGrpSpPr>
        <p:grpSpPr>
          <a:xfrm>
            <a:off x="252360" y="3841560"/>
            <a:ext cx="11815920" cy="2836800"/>
            <a:chOff x="252360" y="3841560"/>
            <a:chExt cx="11815920" cy="2836800"/>
          </a:xfrm>
        </p:grpSpPr>
        <p:sp>
          <p:nvSpPr>
            <p:cNvPr id="4" name="Freeform: Shape 3">
              <a:extLst>
                <a:ext uri="{FF2B5EF4-FFF2-40B4-BE49-F238E27FC236}">
                  <a16:creationId xmlns:a16="http://schemas.microsoft.com/office/drawing/2014/main" id="{B1E3E221-30E2-44C0-AFE9-4026BCA735FA}"/>
                </a:ext>
              </a:extLst>
            </p:cNvPr>
            <p:cNvSpPr/>
            <p:nvPr/>
          </p:nvSpPr>
          <p:spPr>
            <a:xfrm>
              <a:off x="252360" y="3841560"/>
              <a:ext cx="11815920" cy="2836800"/>
            </a:xfrm>
            <a:custGeom>
              <a:avLst>
                <a:gd name="f0" fmla="val 19007"/>
                <a:gd name="f1" fmla="val 5400"/>
              </a:avLst>
              <a:gdLst>
                <a:gd name="f2" fmla="val 10800000"/>
                <a:gd name="f3" fmla="val 5400000"/>
                <a:gd name="f4" fmla="val 180"/>
                <a:gd name="f5" fmla="val w"/>
                <a:gd name="f6" fmla="val h"/>
                <a:gd name="f7" fmla="val 0"/>
                <a:gd name="f8" fmla="val 21600"/>
                <a:gd name="f9" fmla="val 10800"/>
                <a:gd name="f10" fmla="+- 0 0 0"/>
                <a:gd name="f11" fmla="*/ f5 1 21600"/>
                <a:gd name="f12" fmla="*/ f6 1 21600"/>
                <a:gd name="f13" fmla="val f7"/>
                <a:gd name="f14" fmla="val f8"/>
                <a:gd name="f15" fmla="pin 0 f0 21600"/>
                <a:gd name="f16" fmla="pin 0 f1 10800"/>
                <a:gd name="f17" fmla="*/ f10 f2 1"/>
                <a:gd name="f18" fmla="+- f14 0 f13"/>
                <a:gd name="f19" fmla="val f15"/>
                <a:gd name="f20" fmla="val f16"/>
                <a:gd name="f21" fmla="*/ f15 f11 1"/>
                <a:gd name="f22" fmla="*/ f16 f12 1"/>
                <a:gd name="f23" fmla="*/ f17 1 f4"/>
                <a:gd name="f24" fmla="*/ f18 1 21600"/>
                <a:gd name="f25" fmla="+- 21600 0 f20"/>
                <a:gd name="f26" fmla="+- 21600 0 f19"/>
                <a:gd name="f27" fmla="*/ f20 f12 1"/>
                <a:gd name="f28" fmla="*/ f19 f11 1"/>
                <a:gd name="f29" fmla="+- f23 0 f3"/>
                <a:gd name="f30" fmla="*/ 0 f24 1"/>
                <a:gd name="f31" fmla="*/ 21600 f24 1"/>
                <a:gd name="f32" fmla="*/ f26 f20 1"/>
                <a:gd name="f33" fmla="*/ f25 f12 1"/>
                <a:gd name="f34" fmla="*/ f32 1 10800"/>
                <a:gd name="f35" fmla="*/ f30 1 f24"/>
                <a:gd name="f36" fmla="*/ f31 1 f24"/>
                <a:gd name="f37" fmla="+- f19 f34 0"/>
                <a:gd name="f38" fmla="*/ f35 f11 1"/>
                <a:gd name="f39" fmla="*/ f35 f12 1"/>
                <a:gd name="f40" fmla="*/ f36 f12 1"/>
                <a:gd name="f41" fmla="*/ f37 f11 1"/>
              </a:gdLst>
              <a:ahLst>
                <a:ahXY gdRefX="f0" minX="f7" maxX="f8" gdRefY="f1" minY="f7" maxY="f9">
                  <a:pos x="f21" y="f22"/>
                </a:ahXY>
              </a:ahLst>
              <a:cxnLst>
                <a:cxn ang="3cd4">
                  <a:pos x="hc" y="t"/>
                </a:cxn>
                <a:cxn ang="0">
                  <a:pos x="r" y="vc"/>
                </a:cxn>
                <a:cxn ang="cd4">
                  <a:pos x="hc" y="b"/>
                </a:cxn>
                <a:cxn ang="cd2">
                  <a:pos x="l" y="vc"/>
                </a:cxn>
                <a:cxn ang="f29">
                  <a:pos x="f28" y="f39"/>
                </a:cxn>
                <a:cxn ang="f29">
                  <a:pos x="f28" y="f40"/>
                </a:cxn>
              </a:cxnLst>
              <a:rect l="f38" t="f27" r="f41" b="f33"/>
              <a:pathLst>
                <a:path w="21600" h="21600">
                  <a:moveTo>
                    <a:pt x="f7" y="f20"/>
                  </a:moveTo>
                  <a:lnTo>
                    <a:pt x="f19" y="f20"/>
                  </a:lnTo>
                  <a:lnTo>
                    <a:pt x="f19" y="f7"/>
                  </a:lnTo>
                  <a:lnTo>
                    <a:pt x="f8" y="f9"/>
                  </a:lnTo>
                  <a:lnTo>
                    <a:pt x="f19" y="f8"/>
                  </a:lnTo>
                  <a:lnTo>
                    <a:pt x="f19" y="f25"/>
                  </a:lnTo>
                  <a:lnTo>
                    <a:pt x="f7" y="f25"/>
                  </a:lnTo>
                  <a:close/>
                </a:path>
              </a:pathLst>
            </a:custGeom>
            <a:solidFill>
              <a:srgbClr val="CFD5EA"/>
            </a:solidFill>
            <a:ln cap="flat">
              <a:noFill/>
              <a:prstDash val="solid"/>
            </a:ln>
          </p:spPr>
          <p:txBody>
            <a:bodyPr vert="horz" wrap="square" lIns="0" tIns="0" rIns="0" bIns="0" anchor="t" anchorCtr="0" compatLnSpc="0">
              <a:noAutofit/>
            </a:bodyPr>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5" name="Freeform: Shape 4">
              <a:extLst>
                <a:ext uri="{FF2B5EF4-FFF2-40B4-BE49-F238E27FC236}">
                  <a16:creationId xmlns:a16="http://schemas.microsoft.com/office/drawing/2014/main" id="{9C849178-3B3B-42FB-978A-546565498A91}"/>
                </a:ext>
              </a:extLst>
            </p:cNvPr>
            <p:cNvSpPr/>
            <p:nvPr/>
          </p:nvSpPr>
          <p:spPr>
            <a:xfrm>
              <a:off x="8372880" y="4444560"/>
              <a:ext cx="3262680" cy="1608119"/>
            </a:xfrm>
            <a:custGeom>
              <a:avLst/>
              <a:gdLst>
                <a:gd name="f0" fmla="val 10800000"/>
                <a:gd name="f1" fmla="val 5400000"/>
                <a:gd name="f2" fmla="val 180"/>
                <a:gd name="f3" fmla="val w"/>
                <a:gd name="f4" fmla="val h"/>
                <a:gd name="f5" fmla="val 0"/>
                <a:gd name="f6" fmla="val 3262837"/>
                <a:gd name="f7" fmla="val 1607991"/>
                <a:gd name="f8" fmla="val 268004"/>
                <a:gd name="f9" fmla="val 119989"/>
                <a:gd name="f10" fmla="val 2994833"/>
                <a:gd name="f11" fmla="val 3142848"/>
                <a:gd name="f12" fmla="val 1339987"/>
                <a:gd name="f13" fmla="val 1488002"/>
                <a:gd name="f14" fmla="+- 0 0 0"/>
                <a:gd name="f15" fmla="*/ f3 1 3262837"/>
                <a:gd name="f16" fmla="*/ f4 1 1607991"/>
                <a:gd name="f17" fmla="+- f7 0 f5"/>
                <a:gd name="f18" fmla="+- f6 0 f5"/>
                <a:gd name="f19" fmla="*/ f14 f0 1"/>
                <a:gd name="f20" fmla="*/ f18 1 3262837"/>
                <a:gd name="f21" fmla="*/ f17 1 1607991"/>
                <a:gd name="f22" fmla="*/ 0 f18 1"/>
                <a:gd name="f23" fmla="*/ 268004 f17 1"/>
                <a:gd name="f24" fmla="*/ 268004 f18 1"/>
                <a:gd name="f25" fmla="*/ 0 f17 1"/>
                <a:gd name="f26" fmla="*/ 2994833 f18 1"/>
                <a:gd name="f27" fmla="*/ 3262837 f18 1"/>
                <a:gd name="f28" fmla="*/ 1339987 f17 1"/>
                <a:gd name="f29" fmla="*/ 1607991 f17 1"/>
                <a:gd name="f30" fmla="*/ f19 1 f2"/>
                <a:gd name="f31" fmla="*/ f22 1 3262837"/>
                <a:gd name="f32" fmla="*/ f23 1 1607991"/>
                <a:gd name="f33" fmla="*/ f24 1 3262837"/>
                <a:gd name="f34" fmla="*/ f25 1 1607991"/>
                <a:gd name="f35" fmla="*/ f26 1 3262837"/>
                <a:gd name="f36" fmla="*/ f27 1 3262837"/>
                <a:gd name="f37" fmla="*/ f28 1 1607991"/>
                <a:gd name="f38" fmla="*/ f29 1 1607991"/>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3262837" h="160799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4472C4"/>
            </a:solidFill>
            <a:ln w="12600" cap="flat">
              <a:solidFill>
                <a:srgbClr val="FFFFFF"/>
              </a:solidFill>
              <a:prstDash val="solid"/>
              <a:miter/>
            </a:ln>
          </p:spPr>
          <p:txBody>
            <a:bodyPr vert="horz" wrap="square" lIns="147240" tIns="147240" rIns="147240" bIns="147240" anchor="ctr" anchorCtr="1" compatLnSpc="0">
              <a:noAutofit/>
            </a:bodyPr>
            <a:lstStyle/>
            <a:p>
              <a:pPr marL="0" marR="0" lvl="0" indent="0" algn="ctr" rtl="0" hangingPunct="1">
                <a:lnSpc>
                  <a:spcPct val="90000"/>
                </a:lnSpc>
                <a:spcBef>
                  <a:spcPts val="0"/>
                </a:spcBef>
                <a:spcAft>
                  <a:spcPts val="799"/>
                </a:spcAft>
                <a:buNone/>
                <a:tabLst/>
              </a:pPr>
              <a:r>
                <a:rPr lang="en-GB" sz="1800" b="1" i="0" u="none" strike="noStrike" kern="1200" spc="0" baseline="0">
                  <a:ln>
                    <a:noFill/>
                  </a:ln>
                  <a:solidFill>
                    <a:srgbClr val="FFFFFF"/>
                  </a:solidFill>
                  <a:latin typeface="Calibri" pitchFamily="18"/>
                  <a:ea typeface="Arial Unicode MS" pitchFamily="2"/>
                  <a:cs typeface="Arial Unicode MS" pitchFamily="2"/>
                </a:rPr>
                <a:t>CUMULATIVE/DYNAMIC </a:t>
              </a:r>
              <a:r>
                <a:rPr lang="en-GB" sz="1600" b="1" i="0" u="none" strike="noStrike" kern="1200" spc="0" baseline="0">
                  <a:ln>
                    <a:noFill/>
                  </a:ln>
                  <a:solidFill>
                    <a:srgbClr val="FFFFFF"/>
                  </a:solidFill>
                  <a:latin typeface="Calibri" pitchFamily="18"/>
                  <a:ea typeface="Arial Unicode MS" pitchFamily="2"/>
                  <a:cs typeface="Arial Unicode MS" pitchFamily="2"/>
                </a:rPr>
                <a:t>INCREASING RETURNS</a:t>
              </a:r>
            </a:p>
            <a:p>
              <a:pPr marL="0" marR="0" lvl="0" indent="0" algn="ctr" rtl="0" hangingPunct="1">
                <a:lnSpc>
                  <a:spcPct val="90000"/>
                </a:lnSpc>
                <a:spcBef>
                  <a:spcPts val="0"/>
                </a:spcBef>
                <a:spcAft>
                  <a:spcPts val="799"/>
                </a:spcAft>
                <a:buNone/>
                <a:tabLst/>
              </a:pPr>
              <a:r>
                <a:rPr lang="en-GB" sz="1600" b="1" i="0" u="none" strike="noStrike" kern="1200" spc="0" baseline="0">
                  <a:ln>
                    <a:noFill/>
                  </a:ln>
                  <a:solidFill>
                    <a:srgbClr val="FFFFFF"/>
                  </a:solidFill>
                  <a:latin typeface="Calibri" pitchFamily="18"/>
                  <a:ea typeface="Arial Unicode MS" pitchFamily="2"/>
                  <a:cs typeface="Arial Unicode MS" pitchFamily="2"/>
                </a:rPr>
                <a:t>AND</a:t>
              </a:r>
            </a:p>
            <a:p>
              <a:pPr marL="0" marR="0" lvl="0" indent="0" algn="ctr" rtl="0" hangingPunct="1">
                <a:lnSpc>
                  <a:spcPct val="90000"/>
                </a:lnSpc>
                <a:spcBef>
                  <a:spcPts val="0"/>
                </a:spcBef>
                <a:spcAft>
                  <a:spcPts val="799"/>
                </a:spcAft>
                <a:buNone/>
                <a:tabLst/>
              </a:pPr>
              <a:r>
                <a:rPr lang="en-GB" sz="1600" b="1" i="0" u="none" strike="noStrike" kern="1200" spc="0" baseline="0">
                  <a:ln>
                    <a:noFill/>
                  </a:ln>
                  <a:solidFill>
                    <a:srgbClr val="FFFFFF"/>
                  </a:solidFill>
                  <a:latin typeface="Calibri" pitchFamily="18"/>
                  <a:ea typeface="Arial Unicode MS" pitchFamily="2"/>
                  <a:cs typeface="Arial Unicode MS" pitchFamily="2"/>
                </a:rPr>
                <a:t>DIFFERENTIATED PATTERNS OF SPECIALIZATION</a:t>
              </a:r>
            </a:p>
          </p:txBody>
        </p:sp>
        <p:sp>
          <p:nvSpPr>
            <p:cNvPr id="6" name="Freeform: Shape 5">
              <a:extLst>
                <a:ext uri="{FF2B5EF4-FFF2-40B4-BE49-F238E27FC236}">
                  <a16:creationId xmlns:a16="http://schemas.microsoft.com/office/drawing/2014/main" id="{24A9002B-67D1-48A3-A01A-10BA70EF96CF}"/>
                </a:ext>
              </a:extLst>
            </p:cNvPr>
            <p:cNvSpPr/>
            <p:nvPr/>
          </p:nvSpPr>
          <p:spPr>
            <a:xfrm>
              <a:off x="4057559" y="4401000"/>
              <a:ext cx="4205160" cy="1717920"/>
            </a:xfrm>
            <a:custGeom>
              <a:avLst/>
              <a:gdLst>
                <a:gd name="f0" fmla="val 10800000"/>
                <a:gd name="f1" fmla="val 5400000"/>
                <a:gd name="f2" fmla="val 180"/>
                <a:gd name="f3" fmla="val w"/>
                <a:gd name="f4" fmla="val h"/>
                <a:gd name="f5" fmla="val 0"/>
                <a:gd name="f6" fmla="val 4205195"/>
                <a:gd name="f7" fmla="val 1717880"/>
                <a:gd name="f8" fmla="val 286319"/>
                <a:gd name="f9" fmla="val 128189"/>
                <a:gd name="f10" fmla="val 3918876"/>
                <a:gd name="f11" fmla="val 4077006"/>
                <a:gd name="f12" fmla="val 1431561"/>
                <a:gd name="f13" fmla="val 1589691"/>
                <a:gd name="f14" fmla="+- 0 0 0"/>
                <a:gd name="f15" fmla="*/ f3 1 4205195"/>
                <a:gd name="f16" fmla="*/ f4 1 1717880"/>
                <a:gd name="f17" fmla="+- f7 0 f5"/>
                <a:gd name="f18" fmla="+- f6 0 f5"/>
                <a:gd name="f19" fmla="*/ f14 f0 1"/>
                <a:gd name="f20" fmla="*/ f18 1 4205195"/>
                <a:gd name="f21" fmla="*/ f17 1 1717880"/>
                <a:gd name="f22" fmla="*/ 0 f18 1"/>
                <a:gd name="f23" fmla="*/ 286319 f17 1"/>
                <a:gd name="f24" fmla="*/ 286319 f18 1"/>
                <a:gd name="f25" fmla="*/ 0 f17 1"/>
                <a:gd name="f26" fmla="*/ 3918876 f18 1"/>
                <a:gd name="f27" fmla="*/ 4205195 f18 1"/>
                <a:gd name="f28" fmla="*/ 1431561 f17 1"/>
                <a:gd name="f29" fmla="*/ 1717880 f17 1"/>
                <a:gd name="f30" fmla="*/ f19 1 f2"/>
                <a:gd name="f31" fmla="*/ f22 1 4205195"/>
                <a:gd name="f32" fmla="*/ f23 1 1717880"/>
                <a:gd name="f33" fmla="*/ f24 1 4205195"/>
                <a:gd name="f34" fmla="*/ f25 1 1717880"/>
                <a:gd name="f35" fmla="*/ f26 1 4205195"/>
                <a:gd name="f36" fmla="*/ f27 1 4205195"/>
                <a:gd name="f37" fmla="*/ f28 1 1717880"/>
                <a:gd name="f38" fmla="*/ f29 1 1717880"/>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4205195" h="171788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4472C4"/>
            </a:solidFill>
            <a:ln w="12600" cap="flat">
              <a:solidFill>
                <a:srgbClr val="FFFFFF"/>
              </a:solidFill>
              <a:prstDash val="solid"/>
              <a:miter/>
            </a:ln>
          </p:spPr>
          <p:txBody>
            <a:bodyPr vert="horz" wrap="square" lIns="152280" tIns="152280" rIns="152280" bIns="152280" anchor="ctr" anchorCtr="1" compatLnSpc="0">
              <a:noAutofit/>
            </a:bodyPr>
            <a:lstStyle/>
            <a:p>
              <a:pPr marL="0" marR="0" lvl="0" indent="0" algn="ctr" rtl="0" hangingPunct="1">
                <a:lnSpc>
                  <a:spcPct val="90000"/>
                </a:lnSpc>
                <a:spcBef>
                  <a:spcPts val="0"/>
                </a:spcBef>
                <a:spcAft>
                  <a:spcPts val="799"/>
                </a:spcAft>
                <a:buNone/>
                <a:tabLst/>
              </a:pPr>
              <a:r>
                <a:rPr lang="en-GB" sz="1800" b="0" i="0" u="none" strike="noStrike" kern="1200" spc="0" baseline="0">
                  <a:ln>
                    <a:noFill/>
                  </a:ln>
                  <a:solidFill>
                    <a:srgbClr val="FFFFFF"/>
                  </a:solidFill>
                  <a:latin typeface="Calibri" pitchFamily="18"/>
                  <a:ea typeface="Arial Unicode MS" pitchFamily="2"/>
                  <a:cs typeface="Arial Unicode MS" pitchFamily="2"/>
                </a:rPr>
                <a:t>…</a:t>
              </a:r>
              <a:r>
                <a:rPr lang="en-GB" sz="1800" b="1" i="0" u="none" strike="noStrike" kern="1200" spc="0" baseline="0">
                  <a:ln>
                    <a:noFill/>
                  </a:ln>
                  <a:solidFill>
                    <a:srgbClr val="FFFFFF"/>
                  </a:solidFill>
                  <a:latin typeface="Calibri" pitchFamily="18"/>
                  <a:ea typeface="Arial Unicode MS" pitchFamily="2"/>
                  <a:cs typeface="Arial Unicode MS" pitchFamily="2"/>
                </a:rPr>
                <a:t>Cross firm/industry externalities </a:t>
              </a:r>
              <a:r>
                <a:rPr lang="en-GB" sz="1800" b="0" i="0" u="none" strike="noStrike" kern="1200" spc="0" baseline="0">
                  <a:ln>
                    <a:noFill/>
                  </a:ln>
                  <a:solidFill>
                    <a:srgbClr val="FFFFFF"/>
                  </a:solidFill>
                  <a:latin typeface="Calibri" pitchFamily="18"/>
                  <a:ea typeface="Arial Unicode MS" pitchFamily="2"/>
                  <a:cs typeface="Arial Unicode MS" pitchFamily="2"/>
                </a:rPr>
                <a:t>(complementarities, spillovers, networks of suppliers) +…</a:t>
              </a:r>
            </a:p>
            <a:p>
              <a:pPr marL="0" marR="0" lvl="0" indent="0" algn="ctr" rtl="0" hangingPunct="1">
                <a:lnSpc>
                  <a:spcPct val="90000"/>
                </a:lnSpc>
                <a:spcBef>
                  <a:spcPts val="0"/>
                </a:spcBef>
                <a:spcAft>
                  <a:spcPts val="799"/>
                </a:spcAft>
                <a:buNone/>
                <a:tabLst/>
              </a:pPr>
              <a:r>
                <a:rPr lang="en-GB" sz="1800" b="0" i="0" u="none" strike="noStrike" kern="1200" spc="0" baseline="0">
                  <a:ln>
                    <a:noFill/>
                  </a:ln>
                  <a:solidFill>
                    <a:srgbClr val="FFFFFF"/>
                  </a:solidFill>
                  <a:latin typeface="Calibri" pitchFamily="18"/>
                  <a:ea typeface="Arial Unicode MS" pitchFamily="2"/>
                  <a:cs typeface="Arial Unicode MS" pitchFamily="2"/>
                </a:rPr>
                <a:t>…+ </a:t>
              </a:r>
              <a:r>
                <a:rPr lang="en-GB" sz="1800" b="1" i="0" u="none" strike="noStrike" kern="1200" spc="0" baseline="0">
                  <a:ln>
                    <a:noFill/>
                  </a:ln>
                  <a:solidFill>
                    <a:srgbClr val="FFFFFF"/>
                  </a:solidFill>
                  <a:latin typeface="Calibri" pitchFamily="18"/>
                  <a:ea typeface="Arial Unicode MS" pitchFamily="2"/>
                  <a:cs typeface="Arial Unicode MS" pitchFamily="2"/>
                </a:rPr>
                <a:t>diversification</a:t>
              </a:r>
              <a:r>
                <a:rPr lang="en-GB" sz="1800" b="0" i="0" u="none" strike="noStrike" kern="1200" spc="0" baseline="0">
                  <a:ln>
                    <a:noFill/>
                  </a:ln>
                  <a:solidFill>
                    <a:srgbClr val="FFFFFF"/>
                  </a:solidFill>
                  <a:latin typeface="Calibri" pitchFamily="18"/>
                  <a:ea typeface="Arial Unicode MS" pitchFamily="2"/>
                  <a:cs typeface="Arial Unicode MS" pitchFamily="2"/>
                </a:rPr>
                <a:t> + </a:t>
              </a:r>
              <a:r>
                <a:rPr lang="en-GB" sz="1800" b="1" i="0" u="none" strike="noStrike" kern="1200" spc="0" baseline="0">
                  <a:ln>
                    <a:noFill/>
                  </a:ln>
                  <a:solidFill>
                    <a:srgbClr val="FFFFFF"/>
                  </a:solidFill>
                  <a:latin typeface="Calibri" pitchFamily="18"/>
                  <a:ea typeface="Arial Unicode MS" pitchFamily="2"/>
                  <a:cs typeface="Arial Unicode MS" pitchFamily="2"/>
                </a:rPr>
                <a:t>skill accumulation </a:t>
              </a:r>
              <a:r>
                <a:rPr lang="en-GB" sz="1800" b="0" i="0" u="none" strike="noStrike" kern="1200" spc="0" baseline="0">
                  <a:ln>
                    <a:noFill/>
                  </a:ln>
                  <a:solidFill>
                    <a:srgbClr val="FFFFFF"/>
                  </a:solidFill>
                  <a:latin typeface="Calibri" pitchFamily="18"/>
                  <a:ea typeface="Arial Unicode MS" pitchFamily="2"/>
                  <a:cs typeface="Arial Unicode MS" pitchFamily="2"/>
                </a:rPr>
                <a:t>+ </a:t>
              </a:r>
              <a:r>
                <a:rPr lang="en-GB" sz="1800" b="1" i="0" u="none" strike="noStrike" kern="1200" spc="0" baseline="0">
                  <a:ln>
                    <a:noFill/>
                  </a:ln>
                  <a:solidFill>
                    <a:srgbClr val="FFFFFF"/>
                  </a:solidFill>
                  <a:latin typeface="Calibri" pitchFamily="18"/>
                  <a:ea typeface="Arial Unicode MS" pitchFamily="2"/>
                  <a:cs typeface="Arial Unicode MS" pitchFamily="2"/>
                </a:rPr>
                <a:t>management </a:t>
              </a:r>
              <a:r>
                <a:rPr lang="en-GB" sz="1800" b="0" i="0" u="none" strike="noStrike" kern="1200" spc="0" baseline="0">
                  <a:ln>
                    <a:noFill/>
                  </a:ln>
                  <a:solidFill>
                    <a:srgbClr val="FFFFFF"/>
                  </a:solidFill>
                  <a:latin typeface="Calibri" pitchFamily="18"/>
                  <a:ea typeface="Arial Unicode MS" pitchFamily="2"/>
                  <a:cs typeface="Arial Unicode MS" pitchFamily="2"/>
                </a:rPr>
                <a:t>+ </a:t>
              </a:r>
              <a:r>
                <a:rPr lang="en-GB" sz="1800" b="1" i="0" u="none" strike="noStrike" kern="1200" spc="0" baseline="0">
                  <a:ln>
                    <a:noFill/>
                  </a:ln>
                  <a:solidFill>
                    <a:srgbClr val="FFFFFF"/>
                  </a:solidFill>
                  <a:latin typeface="Calibri" pitchFamily="18"/>
                  <a:ea typeface="Arial Unicode MS" pitchFamily="2"/>
                  <a:cs typeface="Arial Unicode MS" pitchFamily="2"/>
                </a:rPr>
                <a:t>technological capabilities</a:t>
              </a:r>
            </a:p>
          </p:txBody>
        </p:sp>
        <p:sp>
          <p:nvSpPr>
            <p:cNvPr id="7" name="Freeform: Shape 6">
              <a:extLst>
                <a:ext uri="{FF2B5EF4-FFF2-40B4-BE49-F238E27FC236}">
                  <a16:creationId xmlns:a16="http://schemas.microsoft.com/office/drawing/2014/main" id="{01FC870F-C6E4-4E32-AC70-C74FFDC02DB1}"/>
                </a:ext>
              </a:extLst>
            </p:cNvPr>
            <p:cNvSpPr/>
            <p:nvPr/>
          </p:nvSpPr>
          <p:spPr>
            <a:xfrm>
              <a:off x="252360" y="4665960"/>
              <a:ext cx="3575520" cy="1134720"/>
            </a:xfrm>
            <a:custGeom>
              <a:avLst/>
              <a:gdLst>
                <a:gd name="f0" fmla="val 10800000"/>
                <a:gd name="f1" fmla="val 5400000"/>
                <a:gd name="f2" fmla="val 180"/>
                <a:gd name="f3" fmla="val w"/>
                <a:gd name="f4" fmla="val h"/>
                <a:gd name="f5" fmla="val 0"/>
                <a:gd name="f6" fmla="val 3575359"/>
                <a:gd name="f7" fmla="val 1134745"/>
                <a:gd name="f8" fmla="val 189128"/>
                <a:gd name="f9" fmla="val 84675"/>
                <a:gd name="f10" fmla="val 3386231"/>
                <a:gd name="f11" fmla="val 3490684"/>
                <a:gd name="f12" fmla="val 945617"/>
                <a:gd name="f13" fmla="val 1050070"/>
                <a:gd name="f14" fmla="+- 0 0 0"/>
                <a:gd name="f15" fmla="*/ f3 1 3575359"/>
                <a:gd name="f16" fmla="*/ f4 1 1134745"/>
                <a:gd name="f17" fmla="+- f7 0 f5"/>
                <a:gd name="f18" fmla="+- f6 0 f5"/>
                <a:gd name="f19" fmla="*/ f14 f0 1"/>
                <a:gd name="f20" fmla="*/ f18 1 3575359"/>
                <a:gd name="f21" fmla="*/ f17 1 1134745"/>
                <a:gd name="f22" fmla="*/ 0 f18 1"/>
                <a:gd name="f23" fmla="*/ 189128 f17 1"/>
                <a:gd name="f24" fmla="*/ 189128 f18 1"/>
                <a:gd name="f25" fmla="*/ 0 f17 1"/>
                <a:gd name="f26" fmla="*/ 3386231 f18 1"/>
                <a:gd name="f27" fmla="*/ 3575359 f18 1"/>
                <a:gd name="f28" fmla="*/ 945617 f17 1"/>
                <a:gd name="f29" fmla="*/ 1134745 f17 1"/>
                <a:gd name="f30" fmla="*/ f19 1 f2"/>
                <a:gd name="f31" fmla="*/ f22 1 3575359"/>
                <a:gd name="f32" fmla="*/ f23 1 1134745"/>
                <a:gd name="f33" fmla="*/ f24 1 3575359"/>
                <a:gd name="f34" fmla="*/ f25 1 1134745"/>
                <a:gd name="f35" fmla="*/ f26 1 3575359"/>
                <a:gd name="f36" fmla="*/ f27 1 3575359"/>
                <a:gd name="f37" fmla="*/ f28 1 1134745"/>
                <a:gd name="f38" fmla="*/ f29 1 1134745"/>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3575359" h="1134745">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4472C4"/>
            </a:solidFill>
            <a:ln w="12600" cap="flat">
              <a:solidFill>
                <a:srgbClr val="FFFFFF"/>
              </a:solidFill>
              <a:prstDash val="solid"/>
              <a:miter/>
            </a:ln>
          </p:spPr>
          <p:txBody>
            <a:bodyPr vert="horz" wrap="square" lIns="123840" tIns="123840" rIns="123840" bIns="123840" anchor="ctr" anchorCtr="1" compatLnSpc="0">
              <a:noAutofit/>
            </a:bodyPr>
            <a:lstStyle/>
            <a:p>
              <a:pPr marL="0" marR="0" lvl="0" indent="0" algn="ctr" rtl="0" hangingPunct="1">
                <a:lnSpc>
                  <a:spcPct val="90000"/>
                </a:lnSpc>
                <a:spcBef>
                  <a:spcPts val="0"/>
                </a:spcBef>
                <a:spcAft>
                  <a:spcPts val="799"/>
                </a:spcAft>
                <a:buNone/>
                <a:tabLst/>
              </a:pPr>
              <a:r>
                <a:rPr lang="en-GB" sz="1800" b="0" i="0" u="none" strike="noStrike" kern="1200" spc="0" baseline="0">
                  <a:ln>
                    <a:noFill/>
                  </a:ln>
                  <a:solidFill>
                    <a:srgbClr val="FFFFFF"/>
                  </a:solidFill>
                  <a:latin typeface="Calibri" pitchFamily="18"/>
                  <a:ea typeface="Arial Unicode MS" pitchFamily="2"/>
                  <a:cs typeface="Arial Unicode MS" pitchFamily="2"/>
                </a:rPr>
                <a:t>…</a:t>
              </a:r>
              <a:r>
                <a:rPr lang="en-GB" sz="1800" b="1" i="0" u="sng" strike="noStrike" kern="1200" spc="0" baseline="0">
                  <a:ln>
                    <a:noFill/>
                  </a:ln>
                  <a:solidFill>
                    <a:srgbClr val="FFFFFF"/>
                  </a:solidFill>
                  <a:uFillTx/>
                  <a:latin typeface="Calibri" pitchFamily="18"/>
                  <a:ea typeface="Arial Unicode MS" pitchFamily="2"/>
                  <a:cs typeface="Arial Unicode MS" pitchFamily="2"/>
                </a:rPr>
                <a:t>NEW TECHNOLOGY</a:t>
              </a:r>
            </a:p>
            <a:p>
              <a:pPr marL="0" marR="0" lvl="0" indent="0" algn="ctr" rtl="0" hangingPunct="1">
                <a:lnSpc>
                  <a:spcPct val="90000"/>
                </a:lnSpc>
                <a:spcBef>
                  <a:spcPts val="0"/>
                </a:spcBef>
                <a:spcAft>
                  <a:spcPts val="799"/>
                </a:spcAft>
                <a:buNone/>
                <a:tabLst/>
              </a:pPr>
              <a:r>
                <a:rPr lang="en-GB" sz="1800" b="0" i="0" u="none" strike="noStrike" kern="1200" spc="0" baseline="0">
                  <a:ln>
                    <a:noFill/>
                  </a:ln>
                  <a:solidFill>
                    <a:srgbClr val="FFFFFF"/>
                  </a:solidFill>
                  <a:latin typeface="Calibri" pitchFamily="18"/>
                  <a:ea typeface="Arial Unicode MS" pitchFamily="2"/>
                  <a:cs typeface="Arial Unicode MS" pitchFamily="2"/>
                </a:rPr>
                <a:t>(embodied in capital equipment)</a:t>
              </a:r>
            </a:p>
            <a:p>
              <a:pPr marL="0" marR="0" lvl="0" indent="0" algn="ctr" rtl="0" hangingPunct="1">
                <a:lnSpc>
                  <a:spcPct val="90000"/>
                </a:lnSpc>
                <a:spcBef>
                  <a:spcPts val="0"/>
                </a:spcBef>
                <a:spcAft>
                  <a:spcPts val="799"/>
                </a:spcAft>
                <a:buNone/>
                <a:tabLst/>
              </a:pPr>
              <a:r>
                <a:rPr lang="en-GB" sz="1800" b="1" i="0" u="sng" strike="noStrike" kern="0" spc="0" baseline="0">
                  <a:ln>
                    <a:noFill/>
                  </a:ln>
                  <a:solidFill>
                    <a:srgbClr val="FFFFFF"/>
                  </a:solidFill>
                  <a:uFillTx/>
                  <a:latin typeface="Calibri" pitchFamily="18"/>
                  <a:ea typeface="Arial Unicode MS" pitchFamily="2"/>
                  <a:cs typeface="Calibri" pitchFamily="34"/>
                </a:rPr>
                <a:t>&amp;</a:t>
              </a:r>
              <a:r>
                <a:rPr lang="en-GB" sz="1800" b="1" i="0" u="sng" strike="noStrike" kern="1200" spc="0" baseline="0">
                  <a:ln>
                    <a:noFill/>
                  </a:ln>
                  <a:solidFill>
                    <a:srgbClr val="FFFFFF"/>
                  </a:solidFill>
                  <a:uFillTx/>
                  <a:latin typeface="Calibri" pitchFamily="18"/>
                  <a:ea typeface="Arial Unicode MS" pitchFamily="2"/>
                  <a:cs typeface="Calibri" pitchFamily="34"/>
                </a:rPr>
                <a:t> TO</a:t>
              </a:r>
              <a:r>
                <a:rPr lang="en-GB" sz="1800" b="1" i="0" u="none" strike="noStrike" kern="1200" spc="0" baseline="0">
                  <a:ln>
                    <a:noFill/>
                  </a:ln>
                  <a:solidFill>
                    <a:srgbClr val="FFFFFF"/>
                  </a:solidFill>
                  <a:latin typeface="Calibri" pitchFamily="18"/>
                  <a:ea typeface="Arial Unicode MS" pitchFamily="2"/>
                  <a:cs typeface="Calibri" pitchFamily="34"/>
                </a:rPr>
                <a:t>…</a:t>
              </a:r>
            </a:p>
          </p:txBody>
        </p:sp>
      </p:grpSp>
      <p:pic>
        <p:nvPicPr>
          <p:cNvPr id="8" name="Picture 3">
            <a:extLst>
              <a:ext uri="{FF2B5EF4-FFF2-40B4-BE49-F238E27FC236}">
                <a16:creationId xmlns:a16="http://schemas.microsoft.com/office/drawing/2014/main" id="{21335BB0-06A0-4B04-B4DF-F6D82BF08BEF}"/>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grpSp>
        <p:nvGrpSpPr>
          <p:cNvPr id="9" name="Diagram 4">
            <a:extLst>
              <a:ext uri="{FF2B5EF4-FFF2-40B4-BE49-F238E27FC236}">
                <a16:creationId xmlns:a16="http://schemas.microsoft.com/office/drawing/2014/main" id="{883C937D-2131-44BE-B70D-A95B33E36F2D}"/>
              </a:ext>
            </a:extLst>
          </p:cNvPr>
          <p:cNvGrpSpPr/>
          <p:nvPr/>
        </p:nvGrpSpPr>
        <p:grpSpPr>
          <a:xfrm>
            <a:off x="351000" y="1113840"/>
            <a:ext cx="11478960" cy="2705039"/>
            <a:chOff x="351000" y="1113840"/>
            <a:chExt cx="11478960" cy="2705039"/>
          </a:xfrm>
        </p:grpSpPr>
        <p:sp>
          <p:nvSpPr>
            <p:cNvPr id="10" name="Freeform: Shape 9">
              <a:extLst>
                <a:ext uri="{FF2B5EF4-FFF2-40B4-BE49-F238E27FC236}">
                  <a16:creationId xmlns:a16="http://schemas.microsoft.com/office/drawing/2014/main" id="{44C20B7E-FB4D-4DE7-89CD-39F734F87F90}"/>
                </a:ext>
              </a:extLst>
            </p:cNvPr>
            <p:cNvSpPr/>
            <p:nvPr/>
          </p:nvSpPr>
          <p:spPr>
            <a:xfrm>
              <a:off x="351000" y="1113840"/>
              <a:ext cx="11478960" cy="2705039"/>
            </a:xfrm>
            <a:custGeom>
              <a:avLst>
                <a:gd name="f0" fmla="val 19421"/>
                <a:gd name="f1" fmla="val 5400"/>
              </a:avLst>
              <a:gdLst>
                <a:gd name="f2" fmla="val 10800000"/>
                <a:gd name="f3" fmla="val 5400000"/>
                <a:gd name="f4" fmla="val 180"/>
                <a:gd name="f5" fmla="val w"/>
                <a:gd name="f6" fmla="val h"/>
                <a:gd name="f7" fmla="val 0"/>
                <a:gd name="f8" fmla="val 21600"/>
                <a:gd name="f9" fmla="val 10800"/>
                <a:gd name="f10" fmla="+- 0 0 0"/>
                <a:gd name="f11" fmla="*/ f5 1 21600"/>
                <a:gd name="f12" fmla="*/ f6 1 21600"/>
                <a:gd name="f13" fmla="val f7"/>
                <a:gd name="f14" fmla="val f8"/>
                <a:gd name="f15" fmla="pin 0 f0 21600"/>
                <a:gd name="f16" fmla="pin 0 f1 10800"/>
                <a:gd name="f17" fmla="*/ f10 f2 1"/>
                <a:gd name="f18" fmla="+- f14 0 f13"/>
                <a:gd name="f19" fmla="val f15"/>
                <a:gd name="f20" fmla="val f16"/>
                <a:gd name="f21" fmla="*/ f15 f11 1"/>
                <a:gd name="f22" fmla="*/ f16 f12 1"/>
                <a:gd name="f23" fmla="*/ f17 1 f4"/>
                <a:gd name="f24" fmla="*/ f18 1 21600"/>
                <a:gd name="f25" fmla="+- 21600 0 f20"/>
                <a:gd name="f26" fmla="+- 21600 0 f19"/>
                <a:gd name="f27" fmla="*/ f20 f12 1"/>
                <a:gd name="f28" fmla="*/ f19 f11 1"/>
                <a:gd name="f29" fmla="+- f23 0 f3"/>
                <a:gd name="f30" fmla="*/ 0 f24 1"/>
                <a:gd name="f31" fmla="*/ 21600 f24 1"/>
                <a:gd name="f32" fmla="*/ f26 f20 1"/>
                <a:gd name="f33" fmla="*/ f25 f12 1"/>
                <a:gd name="f34" fmla="*/ f32 1 10800"/>
                <a:gd name="f35" fmla="*/ f30 1 f24"/>
                <a:gd name="f36" fmla="*/ f31 1 f24"/>
                <a:gd name="f37" fmla="+- f19 f34 0"/>
                <a:gd name="f38" fmla="*/ f35 f11 1"/>
                <a:gd name="f39" fmla="*/ f35 f12 1"/>
                <a:gd name="f40" fmla="*/ f36 f12 1"/>
                <a:gd name="f41" fmla="*/ f37 f11 1"/>
              </a:gdLst>
              <a:ahLst>
                <a:ahXY gdRefX="f0" minX="f7" maxX="f8" gdRefY="f1" minY="f7" maxY="f9">
                  <a:pos x="f21" y="f22"/>
                </a:ahXY>
              </a:ahLst>
              <a:cxnLst>
                <a:cxn ang="3cd4">
                  <a:pos x="hc" y="t"/>
                </a:cxn>
                <a:cxn ang="0">
                  <a:pos x="r" y="vc"/>
                </a:cxn>
                <a:cxn ang="cd4">
                  <a:pos x="hc" y="b"/>
                </a:cxn>
                <a:cxn ang="cd2">
                  <a:pos x="l" y="vc"/>
                </a:cxn>
                <a:cxn ang="f29">
                  <a:pos x="f28" y="f39"/>
                </a:cxn>
                <a:cxn ang="f29">
                  <a:pos x="f28" y="f40"/>
                </a:cxn>
              </a:cxnLst>
              <a:rect l="f38" t="f27" r="f41" b="f33"/>
              <a:pathLst>
                <a:path w="21600" h="21600">
                  <a:moveTo>
                    <a:pt x="f7" y="f20"/>
                  </a:moveTo>
                  <a:lnTo>
                    <a:pt x="f19" y="f20"/>
                  </a:lnTo>
                  <a:lnTo>
                    <a:pt x="f19" y="f7"/>
                  </a:lnTo>
                  <a:lnTo>
                    <a:pt x="f8" y="f9"/>
                  </a:lnTo>
                  <a:lnTo>
                    <a:pt x="f19" y="f8"/>
                  </a:lnTo>
                  <a:lnTo>
                    <a:pt x="f19" y="f25"/>
                  </a:lnTo>
                  <a:lnTo>
                    <a:pt x="f7" y="f25"/>
                  </a:lnTo>
                  <a:close/>
                </a:path>
              </a:pathLst>
            </a:custGeom>
            <a:solidFill>
              <a:srgbClr val="CFD5EA"/>
            </a:solidFill>
            <a:ln cap="flat">
              <a:noFill/>
              <a:prstDash val="solid"/>
            </a:ln>
          </p:spPr>
          <p:txBody>
            <a:bodyPr vert="horz" wrap="square" lIns="0" tIns="0" rIns="0" bIns="0" anchor="t" anchorCtr="0" compatLnSpc="0">
              <a:noAutofit/>
            </a:bodyPr>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11" name="Freeform: Shape 10">
              <a:extLst>
                <a:ext uri="{FF2B5EF4-FFF2-40B4-BE49-F238E27FC236}">
                  <a16:creationId xmlns:a16="http://schemas.microsoft.com/office/drawing/2014/main" id="{C085B34C-7182-488B-A9D2-0F532440E850}"/>
                </a:ext>
              </a:extLst>
            </p:cNvPr>
            <p:cNvSpPr/>
            <p:nvPr/>
          </p:nvSpPr>
          <p:spPr>
            <a:xfrm>
              <a:off x="351000" y="2003399"/>
              <a:ext cx="3522960" cy="1019159"/>
            </a:xfrm>
            <a:custGeom>
              <a:avLst/>
              <a:gdLst>
                <a:gd name="f0" fmla="val 10800000"/>
                <a:gd name="f1" fmla="val 5400000"/>
                <a:gd name="f2" fmla="val 180"/>
                <a:gd name="f3" fmla="val w"/>
                <a:gd name="f4" fmla="val h"/>
                <a:gd name="f5" fmla="val 0"/>
                <a:gd name="f6" fmla="val 3522834"/>
                <a:gd name="f7" fmla="val 926370"/>
                <a:gd name="f8" fmla="val 154398"/>
                <a:gd name="f9" fmla="val 69126"/>
                <a:gd name="f10" fmla="val 3368436"/>
                <a:gd name="f11" fmla="val 3453708"/>
                <a:gd name="f12" fmla="val 771972"/>
                <a:gd name="f13" fmla="val 857244"/>
                <a:gd name="f14" fmla="+- 0 0 0"/>
                <a:gd name="f15" fmla="*/ f3 1 3522834"/>
                <a:gd name="f16" fmla="*/ f4 1 926370"/>
                <a:gd name="f17" fmla="+- f7 0 f5"/>
                <a:gd name="f18" fmla="+- f6 0 f5"/>
                <a:gd name="f19" fmla="*/ f14 f0 1"/>
                <a:gd name="f20" fmla="*/ f18 1 3522834"/>
                <a:gd name="f21" fmla="*/ f17 1 926370"/>
                <a:gd name="f22" fmla="*/ 0 f18 1"/>
                <a:gd name="f23" fmla="*/ 154398 f17 1"/>
                <a:gd name="f24" fmla="*/ 154398 f18 1"/>
                <a:gd name="f25" fmla="*/ 0 f17 1"/>
                <a:gd name="f26" fmla="*/ 3368436 f18 1"/>
                <a:gd name="f27" fmla="*/ 3522834 f18 1"/>
                <a:gd name="f28" fmla="*/ 771972 f17 1"/>
                <a:gd name="f29" fmla="*/ 926370 f17 1"/>
                <a:gd name="f30" fmla="*/ f19 1 f2"/>
                <a:gd name="f31" fmla="*/ f22 1 3522834"/>
                <a:gd name="f32" fmla="*/ f23 1 926370"/>
                <a:gd name="f33" fmla="*/ f24 1 3522834"/>
                <a:gd name="f34" fmla="*/ f25 1 926370"/>
                <a:gd name="f35" fmla="*/ f26 1 3522834"/>
                <a:gd name="f36" fmla="*/ f27 1 3522834"/>
                <a:gd name="f37" fmla="*/ f28 1 926370"/>
                <a:gd name="f38" fmla="*/ f29 1 926370"/>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3522834" h="92637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4472C4"/>
            </a:solidFill>
            <a:ln w="12600" cap="flat">
              <a:solidFill>
                <a:srgbClr val="FFFFFF"/>
              </a:solidFill>
              <a:prstDash val="solid"/>
              <a:miter/>
            </a:ln>
          </p:spPr>
          <p:txBody>
            <a:bodyPr vert="horz" wrap="square" lIns="113760" tIns="113760" rIns="113760" bIns="113760" anchor="ctr" anchorCtr="1" compatLnSpc="0">
              <a:noAutofit/>
            </a:bodyPr>
            <a:lstStyle/>
            <a:p>
              <a:pPr marL="0" marR="0" lvl="0" indent="0" algn="ctr" rtl="0" hangingPunct="1">
                <a:lnSpc>
                  <a:spcPct val="90000"/>
                </a:lnSpc>
                <a:spcBef>
                  <a:spcPts val="0"/>
                </a:spcBef>
                <a:spcAft>
                  <a:spcPts val="799"/>
                </a:spcAft>
                <a:buNone/>
                <a:tabLst/>
              </a:pPr>
              <a:r>
                <a:rPr lang="en-GB" sz="1800" b="1" i="0" u="sng" strike="noStrike" kern="1200" spc="0" baseline="0">
                  <a:ln>
                    <a:noFill/>
                  </a:ln>
                  <a:solidFill>
                    <a:srgbClr val="FFFFFF"/>
                  </a:solidFill>
                  <a:uFillTx/>
                  <a:latin typeface="Calibri" pitchFamily="34"/>
                  <a:ea typeface="Arial Unicode MS" pitchFamily="2"/>
                  <a:cs typeface="Calibri" pitchFamily="34"/>
                </a:rPr>
                <a:t>ECONOMIC GROWTH</a:t>
              </a:r>
              <a:r>
                <a:rPr lang="en-GB" sz="1800" b="1" i="0" u="none" strike="noStrike" kern="1200" spc="0" baseline="0">
                  <a:ln>
                    <a:noFill/>
                  </a:ln>
                  <a:solidFill>
                    <a:srgbClr val="FFFFFF"/>
                  </a:solidFill>
                  <a:latin typeface="Calibri" pitchFamily="34"/>
                  <a:ea typeface="Arial Unicode MS" pitchFamily="2"/>
                  <a:cs typeface="Calibri" pitchFamily="34"/>
                </a:rPr>
                <a:t> </a:t>
              </a:r>
              <a:r>
                <a:rPr lang="en-GB" sz="1800" b="0" i="0" u="none" strike="noStrike" kern="1200" spc="0" baseline="0">
                  <a:ln>
                    <a:noFill/>
                  </a:ln>
                  <a:solidFill>
                    <a:srgbClr val="FFFFFF"/>
                  </a:solidFill>
                  <a:latin typeface="Calibri" pitchFamily="34"/>
                  <a:ea typeface="Arial Unicode MS" pitchFamily="2"/>
                  <a:cs typeface="Calibri" pitchFamily="34"/>
                </a:rPr>
                <a:t>→</a:t>
              </a:r>
            </a:p>
            <a:p>
              <a:pPr marL="0" marR="0" lvl="0" indent="0" algn="ctr" rtl="0" hangingPunct="1">
                <a:lnSpc>
                  <a:spcPct val="90000"/>
                </a:lnSpc>
                <a:spcBef>
                  <a:spcPts val="0"/>
                </a:spcBef>
                <a:spcAft>
                  <a:spcPts val="0"/>
                </a:spcAft>
                <a:buNone/>
                <a:tabLst/>
              </a:pPr>
              <a:r>
                <a:rPr lang="en-GB" sz="1800" b="1" i="0" u="none" strike="noStrike" kern="1200" spc="0" baseline="0">
                  <a:ln>
                    <a:noFill/>
                  </a:ln>
                  <a:solidFill>
                    <a:srgbClr val="FFFFFF"/>
                  </a:solidFill>
                  <a:latin typeface="Calibri" pitchFamily="34"/>
                  <a:ea typeface="Arial Unicode MS" pitchFamily="2"/>
                  <a:cs typeface="Calibri" pitchFamily="34"/>
                </a:rPr>
                <a:t>↑expectations</a:t>
              </a:r>
            </a:p>
            <a:p>
              <a:pPr marL="0" marR="0" lvl="0" indent="0" algn="ctr" rtl="0" hangingPunct="1">
                <a:lnSpc>
                  <a:spcPct val="90000"/>
                </a:lnSpc>
                <a:spcBef>
                  <a:spcPts val="0"/>
                </a:spcBef>
                <a:spcAft>
                  <a:spcPts val="0"/>
                </a:spcAft>
                <a:buNone/>
                <a:tabLst/>
              </a:pPr>
              <a:r>
                <a:rPr lang="en-GB" sz="1800" b="0" i="0" u="none" strike="noStrike" kern="1200" spc="0" baseline="0">
                  <a:ln>
                    <a:noFill/>
                  </a:ln>
                  <a:solidFill>
                    <a:srgbClr val="FFFFFF"/>
                  </a:solidFill>
                  <a:latin typeface="Calibri" pitchFamily="34"/>
                  <a:ea typeface="Arial Unicode MS" pitchFamily="2"/>
                  <a:cs typeface="Calibri" pitchFamily="34"/>
                </a:rPr>
                <a:t>(of ↑profits &amp; ↑demand) →…</a:t>
              </a:r>
            </a:p>
          </p:txBody>
        </p:sp>
        <p:sp>
          <p:nvSpPr>
            <p:cNvPr id="12" name="Freeform: Shape 11">
              <a:extLst>
                <a:ext uri="{FF2B5EF4-FFF2-40B4-BE49-F238E27FC236}">
                  <a16:creationId xmlns:a16="http://schemas.microsoft.com/office/drawing/2014/main" id="{3362448A-D1F7-4534-B977-0835F59ACA2F}"/>
                </a:ext>
              </a:extLst>
            </p:cNvPr>
            <p:cNvSpPr/>
            <p:nvPr/>
          </p:nvSpPr>
          <p:spPr>
            <a:xfrm>
              <a:off x="4138200" y="1699919"/>
              <a:ext cx="3522960" cy="1499039"/>
            </a:xfrm>
            <a:custGeom>
              <a:avLst/>
              <a:gdLst>
                <a:gd name="f0" fmla="val 10800000"/>
                <a:gd name="f1" fmla="val 5400000"/>
                <a:gd name="f2" fmla="val 180"/>
                <a:gd name="f3" fmla="val w"/>
                <a:gd name="f4" fmla="val h"/>
                <a:gd name="f5" fmla="val 0"/>
                <a:gd name="f6" fmla="val 3522834"/>
                <a:gd name="f7" fmla="val 1272656"/>
                <a:gd name="f8" fmla="val 212114"/>
                <a:gd name="f9" fmla="val 94967"/>
                <a:gd name="f10" fmla="val 3310720"/>
                <a:gd name="f11" fmla="val 3427867"/>
                <a:gd name="f12" fmla="val 1060542"/>
                <a:gd name="f13" fmla="val 1177689"/>
                <a:gd name="f14" fmla="+- 0 0 0"/>
                <a:gd name="f15" fmla="*/ f3 1 3522834"/>
                <a:gd name="f16" fmla="*/ f4 1 1272656"/>
                <a:gd name="f17" fmla="+- f7 0 f5"/>
                <a:gd name="f18" fmla="+- f6 0 f5"/>
                <a:gd name="f19" fmla="*/ f14 f0 1"/>
                <a:gd name="f20" fmla="*/ f18 1 3522834"/>
                <a:gd name="f21" fmla="*/ f17 1 1272656"/>
                <a:gd name="f22" fmla="*/ 0 f18 1"/>
                <a:gd name="f23" fmla="*/ 212114 f17 1"/>
                <a:gd name="f24" fmla="*/ 212114 f18 1"/>
                <a:gd name="f25" fmla="*/ 0 f17 1"/>
                <a:gd name="f26" fmla="*/ 3310720 f18 1"/>
                <a:gd name="f27" fmla="*/ 3522834 f18 1"/>
                <a:gd name="f28" fmla="*/ 1060542 f17 1"/>
                <a:gd name="f29" fmla="*/ 1272656 f17 1"/>
                <a:gd name="f30" fmla="*/ f19 1 f2"/>
                <a:gd name="f31" fmla="*/ f22 1 3522834"/>
                <a:gd name="f32" fmla="*/ f23 1 1272656"/>
                <a:gd name="f33" fmla="*/ f24 1 3522834"/>
                <a:gd name="f34" fmla="*/ f25 1 1272656"/>
                <a:gd name="f35" fmla="*/ f26 1 3522834"/>
                <a:gd name="f36" fmla="*/ f27 1 3522834"/>
                <a:gd name="f37" fmla="*/ f28 1 1272656"/>
                <a:gd name="f38" fmla="*/ f29 1 1272656"/>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3522834" h="1272656">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4472C4"/>
            </a:solidFill>
            <a:ln w="12600" cap="flat">
              <a:solidFill>
                <a:srgbClr val="FFFFFF"/>
              </a:solidFill>
              <a:prstDash val="solid"/>
              <a:miter/>
            </a:ln>
          </p:spPr>
          <p:txBody>
            <a:bodyPr vert="horz" wrap="square" lIns="130680" tIns="130680" rIns="130680" bIns="130680" anchor="ctr" anchorCtr="1" compatLnSpc="0">
              <a:noAutofit/>
            </a:bodyPr>
            <a:lstStyle/>
            <a:p>
              <a:pPr marL="0" marR="0" lvl="0" indent="0" algn="ctr" rtl="0" hangingPunct="1">
                <a:lnSpc>
                  <a:spcPct val="90000"/>
                </a:lnSpc>
                <a:spcBef>
                  <a:spcPts val="0"/>
                </a:spcBef>
                <a:spcAft>
                  <a:spcPts val="799"/>
                </a:spcAft>
                <a:buNone/>
                <a:tabLst/>
              </a:pPr>
              <a:r>
                <a:rPr lang="en-GB" sz="1800" b="0" i="0" u="none" strike="noStrike" kern="1200" spc="0" baseline="0">
                  <a:ln>
                    <a:noFill/>
                  </a:ln>
                  <a:solidFill>
                    <a:srgbClr val="FFFFFF"/>
                  </a:solidFill>
                  <a:latin typeface="Calibri" pitchFamily="34"/>
                  <a:ea typeface="Arial Unicode MS" pitchFamily="2"/>
                  <a:cs typeface="Calibri" pitchFamily="34"/>
                </a:rPr>
                <a:t>…→ </a:t>
              </a:r>
              <a:r>
                <a:rPr lang="en-GB" sz="1800" b="1" i="0" u="none" strike="noStrike" kern="1200" spc="0" baseline="0">
                  <a:ln>
                    <a:noFill/>
                  </a:ln>
                  <a:solidFill>
                    <a:srgbClr val="FFFFFF"/>
                  </a:solidFill>
                  <a:latin typeface="Calibri" pitchFamily="34"/>
                  <a:ea typeface="Arial Unicode MS" pitchFamily="2"/>
                  <a:cs typeface="Calibri" pitchFamily="34"/>
                </a:rPr>
                <a:t>↑</a:t>
              </a:r>
              <a:r>
                <a:rPr lang="en-GB" sz="1800" b="1" i="0" u="sng" strike="noStrike" kern="1200" spc="0" baseline="0">
                  <a:ln>
                    <a:noFill/>
                  </a:ln>
                  <a:solidFill>
                    <a:srgbClr val="FFFFFF"/>
                  </a:solidFill>
                  <a:uFillTx/>
                  <a:latin typeface="Calibri" pitchFamily="34"/>
                  <a:ea typeface="Arial Unicode MS" pitchFamily="2"/>
                  <a:cs typeface="Calibri" pitchFamily="34"/>
                </a:rPr>
                <a:t>INVESTMENT</a:t>
              </a:r>
              <a:r>
                <a:rPr lang="en-GB" sz="1800" b="0" i="0" u="none" strike="noStrike" kern="1200" spc="0" baseline="0">
                  <a:ln>
                    <a:noFill/>
                  </a:ln>
                  <a:solidFill>
                    <a:srgbClr val="FFFFFF"/>
                  </a:solidFill>
                  <a:latin typeface="Calibri" pitchFamily="34"/>
                  <a:ea typeface="Arial Unicode MS" pitchFamily="2"/>
                  <a:cs typeface="Calibri" pitchFamily="34"/>
                </a:rPr>
                <a:t>→</a:t>
              </a:r>
            </a:p>
            <a:p>
              <a:pPr marL="0" marR="0" lvl="0" indent="0" algn="ctr" rtl="0" hangingPunct="1">
                <a:lnSpc>
                  <a:spcPct val="90000"/>
                </a:lnSpc>
                <a:spcBef>
                  <a:spcPts val="0"/>
                </a:spcBef>
                <a:spcAft>
                  <a:spcPts val="799"/>
                </a:spcAft>
                <a:buNone/>
                <a:tabLst/>
              </a:pPr>
              <a:r>
                <a:rPr lang="en-GB" sz="1800" b="1" i="0" u="none" strike="noStrike" kern="1200" spc="0" baseline="0">
                  <a:ln>
                    <a:noFill/>
                  </a:ln>
                  <a:solidFill>
                    <a:srgbClr val="FFFFFF"/>
                  </a:solidFill>
                  <a:latin typeface="Calibri" pitchFamily="34"/>
                  <a:ea typeface="Arial Unicode MS" pitchFamily="2"/>
                  <a:cs typeface="Calibri" pitchFamily="34"/>
                </a:rPr>
                <a:t>↑ Capital </a:t>
              </a:r>
              <a:r>
                <a:rPr lang="en-GB" sz="1800" b="0" i="0" u="none" strike="noStrike" kern="0" spc="0" baseline="0">
                  <a:ln>
                    <a:noFill/>
                  </a:ln>
                  <a:solidFill>
                    <a:srgbClr val="FFFFFF"/>
                  </a:solidFill>
                  <a:latin typeface="Calibri" pitchFamily="34"/>
                  <a:ea typeface="Arial Unicode MS" pitchFamily="2"/>
                  <a:cs typeface="Calibri" pitchFamily="34"/>
                </a:rPr>
                <a:t>&amp;</a:t>
              </a:r>
            </a:p>
            <a:p>
              <a:pPr marL="0" marR="0" lvl="0" indent="0" algn="ctr" rtl="0" hangingPunct="1">
                <a:lnSpc>
                  <a:spcPct val="90000"/>
                </a:lnSpc>
                <a:spcBef>
                  <a:spcPts val="0"/>
                </a:spcBef>
                <a:spcAft>
                  <a:spcPts val="0"/>
                </a:spcAft>
                <a:buNone/>
                <a:tabLst/>
              </a:pPr>
              <a:r>
                <a:rPr lang="en-GB" sz="1600" b="1" i="0" u="none" strike="noStrike" kern="0" spc="0" baseline="0">
                  <a:ln>
                    <a:noFill/>
                  </a:ln>
                  <a:solidFill>
                    <a:srgbClr val="FFFFFF"/>
                  </a:solidFill>
                  <a:latin typeface="Calibri" pitchFamily="34"/>
                  <a:ea typeface="Arial Unicode MS" pitchFamily="2"/>
                  <a:cs typeface="Calibri" pitchFamily="34"/>
                </a:rPr>
                <a:t>↑ Labour productivity</a:t>
              </a:r>
            </a:p>
            <a:p>
              <a:pPr marL="0" marR="0" lvl="0" indent="0" algn="ctr" rtl="0" hangingPunct="1">
                <a:lnSpc>
                  <a:spcPct val="90000"/>
                </a:lnSpc>
                <a:spcBef>
                  <a:spcPts val="0"/>
                </a:spcBef>
                <a:spcAft>
                  <a:spcPts val="0"/>
                </a:spcAft>
                <a:buNone/>
                <a:tabLst/>
              </a:pPr>
              <a:r>
                <a:rPr lang="en-GB" sz="1600" b="0" i="0" u="none" strike="noStrike" kern="0" spc="0" baseline="0">
                  <a:ln>
                    <a:noFill/>
                  </a:ln>
                  <a:solidFill>
                    <a:srgbClr val="FFFFFF"/>
                  </a:solidFill>
                  <a:latin typeface="Calibri" pitchFamily="34"/>
                  <a:ea typeface="Arial Unicode MS" pitchFamily="2"/>
                  <a:cs typeface="Calibri" pitchFamily="34"/>
                </a:rPr>
                <a:t>(</a:t>
              </a:r>
              <a:r>
                <a:rPr lang="en-GB" sz="1600" b="0" i="0" u="none" strike="noStrike" kern="1200" spc="0" baseline="0">
                  <a:ln>
                    <a:noFill/>
                  </a:ln>
                  <a:solidFill>
                    <a:srgbClr val="FFFFFF"/>
                  </a:solidFill>
                  <a:latin typeface="Calibri" pitchFamily="34"/>
                  <a:ea typeface="Arial Unicode MS" pitchFamily="2"/>
                  <a:cs typeface="Calibri" pitchFamily="34"/>
                </a:rPr>
                <a:t>Labour moves into higher productivity sectors</a:t>
              </a:r>
              <a:r>
                <a:rPr lang="en-GB" sz="1800" b="0" i="0" u="none" strike="noStrike" kern="1200" spc="0" baseline="0">
                  <a:ln>
                    <a:noFill/>
                  </a:ln>
                  <a:solidFill>
                    <a:srgbClr val="FFFFFF"/>
                  </a:solidFill>
                  <a:latin typeface="Calibri" pitchFamily="34"/>
                  <a:ea typeface="Arial Unicode MS" pitchFamily="2"/>
                  <a:cs typeface="Calibri" pitchFamily="34"/>
                </a:rPr>
                <a:t>)</a:t>
              </a:r>
            </a:p>
          </p:txBody>
        </p:sp>
        <p:sp>
          <p:nvSpPr>
            <p:cNvPr id="13" name="Freeform: Shape 12">
              <a:extLst>
                <a:ext uri="{FF2B5EF4-FFF2-40B4-BE49-F238E27FC236}">
                  <a16:creationId xmlns:a16="http://schemas.microsoft.com/office/drawing/2014/main" id="{9121704A-EAEE-464F-AB83-E323396747F7}"/>
                </a:ext>
              </a:extLst>
            </p:cNvPr>
            <p:cNvSpPr/>
            <p:nvPr/>
          </p:nvSpPr>
          <p:spPr>
            <a:xfrm>
              <a:off x="7834679" y="1876320"/>
              <a:ext cx="3522960" cy="1146240"/>
            </a:xfrm>
            <a:custGeom>
              <a:avLst/>
              <a:gdLst>
                <a:gd name="f0" fmla="val 10800000"/>
                <a:gd name="f1" fmla="val 5400000"/>
                <a:gd name="f2" fmla="val 180"/>
                <a:gd name="f3" fmla="val w"/>
                <a:gd name="f4" fmla="val h"/>
                <a:gd name="f5" fmla="val 0"/>
                <a:gd name="f6" fmla="val 3522834"/>
                <a:gd name="f7" fmla="val 1146142"/>
                <a:gd name="f8" fmla="val 191027"/>
                <a:gd name="f9" fmla="val 85526"/>
                <a:gd name="f10" fmla="val 3331807"/>
                <a:gd name="f11" fmla="val 3437308"/>
                <a:gd name="f12" fmla="val 955115"/>
                <a:gd name="f13" fmla="val 1060616"/>
                <a:gd name="f14" fmla="+- 0 0 0"/>
                <a:gd name="f15" fmla="*/ f3 1 3522834"/>
                <a:gd name="f16" fmla="*/ f4 1 1146142"/>
                <a:gd name="f17" fmla="+- f7 0 f5"/>
                <a:gd name="f18" fmla="+- f6 0 f5"/>
                <a:gd name="f19" fmla="*/ f14 f0 1"/>
                <a:gd name="f20" fmla="*/ f18 1 3522834"/>
                <a:gd name="f21" fmla="*/ f17 1 1146142"/>
                <a:gd name="f22" fmla="*/ 0 f18 1"/>
                <a:gd name="f23" fmla="*/ 191027 f17 1"/>
                <a:gd name="f24" fmla="*/ 191027 f18 1"/>
                <a:gd name="f25" fmla="*/ 0 f17 1"/>
                <a:gd name="f26" fmla="*/ 3331807 f18 1"/>
                <a:gd name="f27" fmla="*/ 3522834 f18 1"/>
                <a:gd name="f28" fmla="*/ 955115 f17 1"/>
                <a:gd name="f29" fmla="*/ 1146142 f17 1"/>
                <a:gd name="f30" fmla="*/ f19 1 f2"/>
                <a:gd name="f31" fmla="*/ f22 1 3522834"/>
                <a:gd name="f32" fmla="*/ f23 1 1146142"/>
                <a:gd name="f33" fmla="*/ f24 1 3522834"/>
                <a:gd name="f34" fmla="*/ f25 1 1146142"/>
                <a:gd name="f35" fmla="*/ f26 1 3522834"/>
                <a:gd name="f36" fmla="*/ f27 1 3522834"/>
                <a:gd name="f37" fmla="*/ f28 1 1146142"/>
                <a:gd name="f38" fmla="*/ f29 1 1146142"/>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3522834" h="11461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4472C4"/>
            </a:solidFill>
            <a:ln w="12600" cap="flat">
              <a:solidFill>
                <a:srgbClr val="FFFFFF"/>
              </a:solidFill>
              <a:prstDash val="solid"/>
              <a:miter/>
            </a:ln>
          </p:spPr>
          <p:txBody>
            <a:bodyPr vert="horz" wrap="square" lIns="124560" tIns="124560" rIns="124560" bIns="124560" anchor="ctr" anchorCtr="1" compatLnSpc="0">
              <a:noAutofit/>
            </a:bodyPr>
            <a:lstStyle/>
            <a:p>
              <a:pPr marL="0" marR="0" lvl="0" indent="0" algn="ctr" rtl="0" hangingPunct="1">
                <a:lnSpc>
                  <a:spcPct val="90000"/>
                </a:lnSpc>
                <a:spcBef>
                  <a:spcPts val="0"/>
                </a:spcBef>
                <a:spcAft>
                  <a:spcPts val="799"/>
                </a:spcAft>
                <a:buNone/>
                <a:tabLst/>
              </a:pPr>
              <a:r>
                <a:rPr lang="en-GB" sz="1800" b="0" i="0" u="none" strike="noStrike" kern="1200" spc="0" baseline="0">
                  <a:ln>
                    <a:noFill/>
                  </a:ln>
                  <a:solidFill>
                    <a:srgbClr val="FFFFFF"/>
                  </a:solidFill>
                  <a:latin typeface="Calibri" pitchFamily="18"/>
                  <a:ea typeface="Arial Unicode MS" pitchFamily="2"/>
                  <a:cs typeface="Arial Unicode MS" pitchFamily="2"/>
                </a:rPr>
                <a:t>…→ </a:t>
              </a:r>
              <a:r>
                <a:rPr lang="en-GB" sz="1800" b="1" i="0" u="none" strike="noStrike" kern="1200" spc="0" baseline="0">
                  <a:ln>
                    <a:noFill/>
                  </a:ln>
                  <a:solidFill>
                    <a:srgbClr val="FFFFFF"/>
                  </a:solidFill>
                  <a:latin typeface="Calibri" pitchFamily="18"/>
                  <a:ea typeface="Arial Unicode MS" pitchFamily="2"/>
                  <a:cs typeface="Arial Unicode MS" pitchFamily="2"/>
                </a:rPr>
                <a:t>↑</a:t>
              </a:r>
              <a:r>
                <a:rPr lang="en-GB" sz="1800" b="1" i="0" u="sng" strike="noStrike" kern="1200" spc="0" baseline="0">
                  <a:ln>
                    <a:noFill/>
                  </a:ln>
                  <a:solidFill>
                    <a:srgbClr val="FFFFFF"/>
                  </a:solidFill>
                  <a:uFillTx/>
                  <a:latin typeface="Calibri" pitchFamily="18"/>
                  <a:ea typeface="Arial Unicode MS" pitchFamily="2"/>
                  <a:cs typeface="Arial Unicode MS" pitchFamily="2"/>
                </a:rPr>
                <a:t>PRODUCTIVITY</a:t>
              </a:r>
            </a:p>
            <a:p>
              <a:pPr marL="0" marR="0" lvl="0" indent="0" algn="ctr" rtl="0" hangingPunct="1">
                <a:lnSpc>
                  <a:spcPct val="90000"/>
                </a:lnSpc>
                <a:spcBef>
                  <a:spcPts val="0"/>
                </a:spcBef>
                <a:spcAft>
                  <a:spcPts val="799"/>
                </a:spcAft>
                <a:buNone/>
                <a:tabLst/>
              </a:pPr>
              <a:r>
                <a:rPr lang="en-GB" sz="1800" b="0" i="0" u="none" strike="noStrike" kern="1200" spc="0" baseline="0">
                  <a:ln>
                    <a:noFill/>
                  </a:ln>
                  <a:solidFill>
                    <a:srgbClr val="FFFFFF"/>
                  </a:solidFill>
                  <a:latin typeface="Calibri" pitchFamily="18"/>
                  <a:ea typeface="Arial Unicode MS" pitchFamily="2"/>
                  <a:cs typeface="Arial Unicode MS" pitchFamily="2"/>
                </a:rPr>
                <a:t>(of investing firms/industries)</a:t>
              </a:r>
            </a:p>
            <a:p>
              <a:pPr marL="0" marR="0" lvl="0" indent="0" algn="ctr" rtl="0" hangingPunct="1">
                <a:lnSpc>
                  <a:spcPct val="90000"/>
                </a:lnSpc>
                <a:spcBef>
                  <a:spcPts val="0"/>
                </a:spcBef>
                <a:spcAft>
                  <a:spcPts val="799"/>
                </a:spcAft>
                <a:buNone/>
                <a:tabLst/>
              </a:pPr>
              <a:r>
                <a:rPr lang="en-GB" sz="1800" b="1" i="0" u="sng" strike="noStrike" kern="1200" spc="0" baseline="0">
                  <a:ln>
                    <a:noFill/>
                  </a:ln>
                  <a:solidFill>
                    <a:srgbClr val="FFFFFF"/>
                  </a:solidFill>
                  <a:uFillTx/>
                  <a:latin typeface="Calibri" pitchFamily="18"/>
                  <a:ea typeface="Arial Unicode MS" pitchFamily="2"/>
                  <a:cs typeface="Arial Unicode MS" pitchFamily="2"/>
                </a:rPr>
                <a:t>DUE TO</a:t>
              </a:r>
              <a:r>
                <a:rPr lang="en-GB" sz="1800" b="1" i="0" u="none" strike="noStrike" kern="1200" spc="0" baseline="0">
                  <a:ln>
                    <a:noFill/>
                  </a:ln>
                  <a:solidFill>
                    <a:srgbClr val="FFFFFF"/>
                  </a:solidFill>
                  <a:latin typeface="Calibri" pitchFamily="18"/>
                  <a:ea typeface="Arial Unicode MS" pitchFamily="2"/>
                  <a:cs typeface="Arial Unicode MS" pitchFamily="2"/>
                </a:rPr>
                <a:t>…</a:t>
              </a:r>
            </a:p>
          </p:txBody>
        </p:sp>
      </p:grpSp>
      <p:sp>
        <p:nvSpPr>
          <p:cNvPr id="14" name="Left Brace 6">
            <a:extLst>
              <a:ext uri="{FF2B5EF4-FFF2-40B4-BE49-F238E27FC236}">
                <a16:creationId xmlns:a16="http://schemas.microsoft.com/office/drawing/2014/main" id="{327549A3-0068-437E-9060-CB62151A9A30}"/>
              </a:ext>
            </a:extLst>
          </p:cNvPr>
          <p:cNvSpPr/>
          <p:nvPr/>
        </p:nvSpPr>
        <p:spPr>
          <a:xfrm>
            <a:off x="1546920" y="4905720"/>
            <a:ext cx="235800" cy="402480"/>
          </a:xfrm>
          <a:custGeom>
            <a:avLst/>
            <a:gdLst>
              <a:gd name="f0" fmla="val 10800000"/>
              <a:gd name="f1" fmla="val 5400000"/>
              <a:gd name="f2" fmla="val 180"/>
              <a:gd name="f3" fmla="val w"/>
              <a:gd name="f4" fmla="val h"/>
              <a:gd name="f5" fmla="val ss"/>
              <a:gd name="f6" fmla="val 0"/>
              <a:gd name="f7" fmla="*/ 5419351 1 1725033"/>
              <a:gd name="f8" fmla="+- 0 0 5400000"/>
              <a:gd name="f9" fmla="val 8333"/>
              <a:gd name="f10" fmla="val 78571"/>
              <a:gd name="f11" fmla="+- 0 0 0"/>
              <a:gd name="f12" fmla="abs f3"/>
              <a:gd name="f13" fmla="abs f4"/>
              <a:gd name="f14" fmla="abs f5"/>
              <a:gd name="f15" fmla="+- 2700000 f1 0"/>
              <a:gd name="f16" fmla="*/ f11 f0 1"/>
              <a:gd name="f17" fmla="?: f12 f3 1"/>
              <a:gd name="f18" fmla="?: f13 f4 1"/>
              <a:gd name="f19" fmla="?: f14 f5 1"/>
              <a:gd name="f20" fmla="+- f15 0 f1"/>
              <a:gd name="f21" fmla="*/ f16 1 f2"/>
              <a:gd name="f22" fmla="*/ f17 1 21600"/>
              <a:gd name="f23" fmla="*/ f18 1 21600"/>
              <a:gd name="f24" fmla="*/ 21600 f17 1"/>
              <a:gd name="f25" fmla="*/ 21600 f18 1"/>
              <a:gd name="f26" fmla="+- f20 f1 0"/>
              <a:gd name="f27" fmla="+- f21 0 f1"/>
              <a:gd name="f28" fmla="min f23 f22"/>
              <a:gd name="f29" fmla="*/ f24 1 f19"/>
              <a:gd name="f30" fmla="*/ f25 1 f19"/>
              <a:gd name="f31" fmla="*/ f26 f7 1"/>
              <a:gd name="f32" fmla="val f29"/>
              <a:gd name="f33" fmla="val f30"/>
              <a:gd name="f34" fmla="*/ f31 1 f0"/>
              <a:gd name="f35" fmla="*/ f6 f28 1"/>
              <a:gd name="f36" fmla="+- f33 0 f6"/>
              <a:gd name="f37" fmla="+- f32 0 f6"/>
              <a:gd name="f38" fmla="+- 0 0 f34"/>
              <a:gd name="f39" fmla="*/ f32 f28 1"/>
              <a:gd name="f40" fmla="*/ f33 f28 1"/>
              <a:gd name="f41" fmla="*/ f37 1 2"/>
              <a:gd name="f42" fmla="min f37 f36"/>
              <a:gd name="f43" fmla="*/ f36 f10 1"/>
              <a:gd name="f44" fmla="+- 0 0 f38"/>
              <a:gd name="f45" fmla="+- f6 f41 0"/>
              <a:gd name="f46" fmla="*/ f42 f9 1"/>
              <a:gd name="f47" fmla="*/ f43 1 100000"/>
              <a:gd name="f48" fmla="*/ f44 f0 1"/>
              <a:gd name="f49" fmla="*/ f41 f28 1"/>
              <a:gd name="f50" fmla="*/ f46 1 100000"/>
              <a:gd name="f51" fmla="*/ f48 1 f7"/>
              <a:gd name="f52" fmla="*/ f45 f28 1"/>
              <a:gd name="f53" fmla="*/ f47 f28 1"/>
              <a:gd name="f54" fmla="+- f51 0 f1"/>
              <a:gd name="f55" fmla="+- f47 f50 0"/>
              <a:gd name="f56" fmla="*/ f50 f28 1"/>
              <a:gd name="f57" fmla="cos 1 f54"/>
              <a:gd name="f58" fmla="sin 1 f54"/>
              <a:gd name="f59" fmla="*/ f55 f28 1"/>
              <a:gd name="f60" fmla="+- 0 0 f57"/>
              <a:gd name="f61" fmla="+- 0 0 f58"/>
              <a:gd name="f62" fmla="+- 0 0 f60"/>
              <a:gd name="f63" fmla="+- 0 0 f61"/>
              <a:gd name="f64" fmla="val f62"/>
              <a:gd name="f65" fmla="val f63"/>
              <a:gd name="f66" fmla="*/ f64 f41 1"/>
              <a:gd name="f67" fmla="*/ f65 f50 1"/>
              <a:gd name="f68" fmla="+- f32 0 f66"/>
              <a:gd name="f69" fmla="+- f50 0 f67"/>
              <a:gd name="f70" fmla="+- f33 f67 0"/>
              <a:gd name="f71" fmla="+- f70 0 f50"/>
              <a:gd name="f72" fmla="*/ f68 f28 1"/>
              <a:gd name="f73" fmla="*/ f69 f28 1"/>
              <a:gd name="f74" fmla="*/ f71 f28 1"/>
            </a:gdLst>
            <a:ahLst/>
            <a:cxnLst>
              <a:cxn ang="3cd4">
                <a:pos x="hc" y="t"/>
              </a:cxn>
              <a:cxn ang="0">
                <a:pos x="r" y="vc"/>
              </a:cxn>
              <a:cxn ang="cd4">
                <a:pos x="hc" y="b"/>
              </a:cxn>
              <a:cxn ang="cd2">
                <a:pos x="l" y="vc"/>
              </a:cxn>
              <a:cxn ang="f27">
                <a:pos x="f39" y="f35"/>
              </a:cxn>
              <a:cxn ang="f27">
                <a:pos x="f35" y="f53"/>
              </a:cxn>
              <a:cxn ang="f27">
                <a:pos x="f39" y="f40"/>
              </a:cxn>
            </a:cxnLst>
            <a:rect l="f72" t="f73" r="f39" b="f74"/>
            <a:pathLst>
              <a:path stroke="0">
                <a:moveTo>
                  <a:pt x="f39" y="f40"/>
                </a:moveTo>
                <a:arcTo wR="f49" hR="f56" stAng="f1" swAng="f1"/>
                <a:lnTo>
                  <a:pt x="f52" y="f59"/>
                </a:lnTo>
                <a:arcTo wR="f49" hR="f56" stAng="f6" swAng="f8"/>
                <a:arcTo wR="f49" hR="f56" stAng="f1" swAng="f8"/>
                <a:lnTo>
                  <a:pt x="f52" y="f56"/>
                </a:lnTo>
                <a:arcTo wR="f49" hR="f56" stAng="f0" swAng="f1"/>
                <a:close/>
              </a:path>
              <a:path fill="none">
                <a:moveTo>
                  <a:pt x="f39" y="f40"/>
                </a:moveTo>
                <a:arcTo wR="f49" hR="f56" stAng="f1" swAng="f1"/>
                <a:lnTo>
                  <a:pt x="f52" y="f59"/>
                </a:lnTo>
                <a:arcTo wR="f49" hR="f56" stAng="f6" swAng="f8"/>
                <a:arcTo wR="f49" hR="f56" stAng="f1" swAng="f8"/>
                <a:lnTo>
                  <a:pt x="f52" y="f56"/>
                </a:lnTo>
                <a:arcTo wR="f49" hR="f56" stAng="f0" swAng="f1"/>
              </a:path>
            </a:pathLst>
          </a:custGeom>
          <a:noFill/>
          <a:ln w="6480" cap="flat">
            <a:solidFill>
              <a:srgbClr val="4472C4"/>
            </a:solidFill>
            <a:prstDash val="solid"/>
            <a:miter/>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15" name="Rectangle 14">
            <a:extLst>
              <a:ext uri="{FF2B5EF4-FFF2-40B4-BE49-F238E27FC236}">
                <a16:creationId xmlns:a16="http://schemas.microsoft.com/office/drawing/2014/main" id="{A3FEC109-866A-4AA6-9AAF-D864E64F9521}"/>
              </a:ext>
            </a:extLst>
          </p:cNvPr>
          <p:cNvSpPr/>
          <p:nvPr/>
        </p:nvSpPr>
        <p:spPr>
          <a:xfrm>
            <a:off x="5899320" y="3244320"/>
            <a:ext cx="298080" cy="366119"/>
          </a:xfrm>
          <a:prstGeom prst="rect">
            <a:avLst/>
          </a:prstGeom>
          <a:noFill/>
          <a:ln cap="flat">
            <a:noFill/>
            <a:prstDash val="solid"/>
          </a:ln>
        </p:spPr>
        <p:txBody>
          <a:bodyPr vert="horz" wrap="non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en-GB" sz="1800" b="0" i="0" u="none" strike="noStrike" kern="1200" spc="0" baseline="0">
                <a:ln>
                  <a:noFill/>
                </a:ln>
                <a:solidFill>
                  <a:srgbClr val="FFFFFF"/>
                </a:solidFill>
                <a:latin typeface="Calibri" pitchFamily="34"/>
                <a:ea typeface="Arial Unicode MS" pitchFamily="2"/>
                <a:cs typeface="Calibri" pitchFamily="34"/>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5AA86-3BD4-4E25-B2B9-29C74E0ED77E}"/>
              </a:ext>
            </a:extLst>
          </p:cNvPr>
          <p:cNvSpPr txBox="1">
            <a:spLocks noGrp="1"/>
          </p:cNvSpPr>
          <p:nvPr>
            <p:ph type="title"/>
          </p:nvPr>
        </p:nvSpPr>
        <p:spPr>
          <a:xfrm>
            <a:off x="2593863" y="329000"/>
            <a:ext cx="9244080" cy="954000"/>
          </a:xfrm>
        </p:spPr>
        <p:txBody>
          <a:bodyPr/>
          <a:lstStyle/>
          <a:p>
            <a:pPr lvl="0"/>
            <a:br>
              <a:rPr lang="en-GB" sz="4400" dirty="0"/>
            </a:br>
            <a:r>
              <a:rPr lang="en-GB" sz="4000" b="1" dirty="0"/>
              <a:t>Dynamic/cumulative increasing returns</a:t>
            </a:r>
          </a:p>
        </p:txBody>
      </p:sp>
      <p:sp>
        <p:nvSpPr>
          <p:cNvPr id="3" name="Content Placeholder 2">
            <a:extLst>
              <a:ext uri="{FF2B5EF4-FFF2-40B4-BE49-F238E27FC236}">
                <a16:creationId xmlns:a16="http://schemas.microsoft.com/office/drawing/2014/main" id="{845EE9E0-7A3E-43F8-82D1-CE0D02B96DE7}"/>
              </a:ext>
            </a:extLst>
          </p:cNvPr>
          <p:cNvSpPr txBox="1">
            <a:spLocks noGrp="1"/>
          </p:cNvSpPr>
          <p:nvPr>
            <p:ph idx="1"/>
          </p:nvPr>
        </p:nvSpPr>
        <p:spPr>
          <a:xfrm>
            <a:off x="416160" y="1608119"/>
            <a:ext cx="11278080" cy="4996800"/>
          </a:xfrm>
        </p:spPr>
        <p:txBody>
          <a:bodyPr/>
          <a:lstStyle/>
          <a:p>
            <a:pPr lvl="0"/>
            <a:r>
              <a:rPr lang="en-none" sz="2600" dirty="0"/>
              <a:t>Kaldor/Verdoorn dynamic/cumulative increasing returns requires that:</a:t>
            </a:r>
          </a:p>
          <a:p>
            <a:pPr lvl="0"/>
            <a:r>
              <a:rPr lang="en-none" sz="2600" dirty="0"/>
              <a:t>1) Productivity </a:t>
            </a:r>
            <a:r>
              <a:rPr lang="en-none" sz="2600" b="1" dirty="0">
                <a:solidFill>
                  <a:srgbClr val="004586"/>
                </a:solidFill>
              </a:rPr>
              <a:t>AND</a:t>
            </a:r>
            <a:r>
              <a:rPr lang="en-none" sz="2600" dirty="0"/>
              <a:t> employment grow (cumulative structural transformation), </a:t>
            </a:r>
            <a:r>
              <a:rPr lang="en-none" sz="2600" b="1" dirty="0">
                <a:solidFill>
                  <a:srgbClr val="004586"/>
                </a:solidFill>
              </a:rPr>
              <a:t>BUT</a:t>
            </a:r>
            <a:r>
              <a:rPr lang="en-none" sz="2600" dirty="0"/>
              <a:t> productivity grows faster than employment (cumulative increasing returns</a:t>
            </a:r>
            <a:r>
              <a:rPr lang="en-none" dirty="0"/>
              <a:t>).</a:t>
            </a:r>
          </a:p>
          <a:p>
            <a:pPr lvl="0"/>
            <a:endParaRPr lang="en-none" dirty="0"/>
          </a:p>
          <a:p>
            <a:pPr lvl="0"/>
            <a:endParaRPr lang="en-none" dirty="0"/>
          </a:p>
          <a:p>
            <a:pPr lvl="0"/>
            <a:r>
              <a:rPr lang="en-none" sz="2000" i="1" dirty="0"/>
              <a:t>…, where p, q and e are the logarithmic growth rates of productivity, output and employment</a:t>
            </a:r>
            <a:r>
              <a:rPr lang="en-GB" sz="2000" i="1" dirty="0"/>
              <a:t>.</a:t>
            </a:r>
            <a:endParaRPr lang="en-none" sz="2000" i="1" dirty="0"/>
          </a:p>
          <a:p>
            <a:pPr lvl="0"/>
            <a:r>
              <a:rPr lang="en-none" sz="2400" dirty="0"/>
              <a:t>(According to earlier studies, </a:t>
            </a:r>
            <a:r>
              <a:rPr lang="en-none" sz="2400" b="1" dirty="0">
                <a:solidFill>
                  <a:srgbClr val="004586"/>
                </a:solidFill>
              </a:rPr>
              <a:t>only in manufacturing these two results hold together</a:t>
            </a:r>
            <a:r>
              <a:rPr lang="en-none" sz="2400" dirty="0"/>
              <a:t>, as labour productivity grows faster in manufacturing.</a:t>
            </a:r>
            <a:r>
              <a:rPr lang="en-none" sz="2600" dirty="0"/>
              <a:t>)</a:t>
            </a:r>
          </a:p>
        </p:txBody>
      </p:sp>
      <p:pic>
        <p:nvPicPr>
          <p:cNvPr id="4" name="Picture 3">
            <a:extLst>
              <a:ext uri="{FF2B5EF4-FFF2-40B4-BE49-F238E27FC236}">
                <a16:creationId xmlns:a16="http://schemas.microsoft.com/office/drawing/2014/main" id="{ECE33D48-82C0-47E3-9797-AFF787531C36}"/>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pic>
        <p:nvPicPr>
          <p:cNvPr id="5" name="Picture 4">
            <a:extLst>
              <a:ext uri="{FF2B5EF4-FFF2-40B4-BE49-F238E27FC236}">
                <a16:creationId xmlns:a16="http://schemas.microsoft.com/office/drawing/2014/main" id="{9F0CC880-C6E4-437E-8370-CD0A6BEB1F30}"/>
              </a:ext>
            </a:extLst>
          </p:cNvPr>
          <p:cNvPicPr>
            <a:picLocks noChangeAspect="1"/>
          </p:cNvPicPr>
          <p:nvPr/>
        </p:nvPicPr>
        <p:blipFill>
          <a:blip r:embed="rId4">
            <a:lum/>
            <a:alphaModFix/>
          </a:blip>
          <a:srcRect/>
          <a:stretch>
            <a:fillRect/>
          </a:stretch>
        </p:blipFill>
        <p:spPr>
          <a:xfrm>
            <a:off x="3310625" y="3036762"/>
            <a:ext cx="4840200" cy="1191599"/>
          </a:xfrm>
          <a:prstGeom prst="rect">
            <a:avLst/>
          </a:prstGeom>
          <a:noFill/>
          <a:ln cap="flat">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0A669-437F-449F-A773-915539F28697}"/>
              </a:ext>
            </a:extLst>
          </p:cNvPr>
          <p:cNvSpPr txBox="1">
            <a:spLocks noGrp="1"/>
          </p:cNvSpPr>
          <p:nvPr>
            <p:ph type="title"/>
          </p:nvPr>
        </p:nvSpPr>
        <p:spPr>
          <a:xfrm>
            <a:off x="2539930" y="99000"/>
            <a:ext cx="9244080" cy="954000"/>
          </a:xfrm>
        </p:spPr>
        <p:txBody>
          <a:bodyPr/>
          <a:lstStyle/>
          <a:p>
            <a:pPr lvl="0"/>
            <a:br>
              <a:rPr lang="en-GB" sz="4400" dirty="0"/>
            </a:br>
            <a:r>
              <a:rPr lang="en-GB" sz="4000" b="1" dirty="0"/>
              <a:t>Dynamic/cumulative increasing returns</a:t>
            </a:r>
          </a:p>
        </p:txBody>
      </p:sp>
      <p:pic>
        <p:nvPicPr>
          <p:cNvPr id="3" name="Picture 3">
            <a:extLst>
              <a:ext uri="{FF2B5EF4-FFF2-40B4-BE49-F238E27FC236}">
                <a16:creationId xmlns:a16="http://schemas.microsoft.com/office/drawing/2014/main" id="{983CB72B-85CC-40B2-A0C3-B8775166689D}"/>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
        <p:nvSpPr>
          <p:cNvPr id="4" name="TextBox 3">
            <a:extLst>
              <a:ext uri="{FF2B5EF4-FFF2-40B4-BE49-F238E27FC236}">
                <a16:creationId xmlns:a16="http://schemas.microsoft.com/office/drawing/2014/main" id="{6DF96D3F-7C7D-4F91-8EF0-D62C0B43CB99}"/>
              </a:ext>
            </a:extLst>
          </p:cNvPr>
          <p:cNvSpPr txBox="1"/>
          <p:nvPr/>
        </p:nvSpPr>
        <p:spPr>
          <a:xfrm>
            <a:off x="365760" y="1203884"/>
            <a:ext cx="11723619" cy="5311790"/>
          </a:xfrm>
          <a:prstGeom prst="rect">
            <a:avLst/>
          </a:prstGeom>
          <a:noFill/>
          <a:ln cap="flat">
            <a:noFill/>
          </a:ln>
        </p:spPr>
        <p:txBody>
          <a:bodyPr vert="horz" wrap="square" lIns="90000" tIns="45000" rIns="90000" bIns="45000" anchorCtr="0" compatLnSpc="0"/>
          <a:lstStyle/>
          <a:p>
            <a:pPr marL="0" marR="0" lvl="0" indent="0" algn="l" rtl="0" hangingPunct="1">
              <a:lnSpc>
                <a:spcPct val="90000"/>
              </a:lnSpc>
              <a:spcBef>
                <a:spcPts val="0"/>
              </a:spcBef>
              <a:spcAft>
                <a:spcPts val="1414"/>
              </a:spcAft>
              <a:buNone/>
              <a:tabLst/>
            </a:pPr>
            <a:r>
              <a:rPr lang="en-none" sz="2200" b="0" i="0" u="none" strike="noStrike" kern="1200" dirty="0">
                <a:ln>
                  <a:noFill/>
                </a:ln>
                <a:latin typeface="Arimo" pitchFamily="18"/>
                <a:ea typeface="Arial Unicode MS" pitchFamily="2"/>
                <a:cs typeface="Arial Unicode MS" pitchFamily="2"/>
              </a:rPr>
              <a:t>2) the </a:t>
            </a:r>
            <a:r>
              <a:rPr lang="en-none" sz="2200" b="1" i="0" u="none" strike="noStrike" kern="1200" dirty="0">
                <a:ln>
                  <a:noFill/>
                </a:ln>
                <a:solidFill>
                  <a:srgbClr val="004586"/>
                </a:solidFill>
                <a:latin typeface="Arimo" pitchFamily="18"/>
                <a:ea typeface="Arial Unicode MS" pitchFamily="2"/>
                <a:cs typeface="Arial Unicode MS" pitchFamily="2"/>
              </a:rPr>
              <a:t>elasticity</a:t>
            </a:r>
            <a:r>
              <a:rPr lang="en-none" sz="2200" b="0" i="0" u="none" strike="noStrike" kern="1200" dirty="0">
                <a:ln>
                  <a:noFill/>
                </a:ln>
                <a:latin typeface="Arimo" pitchFamily="18"/>
                <a:ea typeface="Arial Unicode MS" pitchFamily="2"/>
                <a:cs typeface="Arial Unicode MS" pitchFamily="2"/>
              </a:rPr>
              <a:t> (</a:t>
            </a:r>
            <a:r>
              <a:rPr lang="en-none" sz="2200" b="1" i="0" u="none" strike="noStrike" kern="1200" dirty="0">
                <a:ln>
                  <a:noFill/>
                </a:ln>
                <a:solidFill>
                  <a:srgbClr val="004586"/>
                </a:solidFill>
                <a:latin typeface="Arimo" pitchFamily="18"/>
                <a:ea typeface="Arial Unicode MS" pitchFamily="2"/>
                <a:cs typeface="Arial Unicode MS" pitchFamily="2"/>
              </a:rPr>
              <a:t>λ</a:t>
            </a:r>
            <a:r>
              <a:rPr lang="en-none" sz="2200" b="0" i="0" u="none" strike="noStrike" kern="1200" dirty="0">
                <a:ln>
                  <a:noFill/>
                </a:ln>
                <a:latin typeface="Arimo" pitchFamily="18"/>
                <a:ea typeface="Arial Unicode MS" pitchFamily="2"/>
                <a:cs typeface="Arial Unicode MS" pitchFamily="2"/>
              </a:rPr>
              <a:t>) of the rate of growth of GDP (</a:t>
            </a:r>
            <a:r>
              <a:rPr lang="en-none" sz="2200" b="1" i="0" u="none" strike="noStrike" kern="1200" dirty="0">
                <a:ln>
                  <a:noFill/>
                </a:ln>
                <a:solidFill>
                  <a:srgbClr val="004586"/>
                </a:solidFill>
                <a:latin typeface="Arimo" pitchFamily="18"/>
                <a:ea typeface="Arial Unicode MS" pitchFamily="2"/>
                <a:cs typeface="Arial Unicode MS" pitchFamily="2"/>
              </a:rPr>
              <a:t>q</a:t>
            </a:r>
            <a:r>
              <a:rPr lang="en-none" sz="2200" b="0" i="0" u="none" strike="noStrike" kern="1200" dirty="0">
                <a:ln>
                  <a:noFill/>
                </a:ln>
                <a:latin typeface="Arimo" pitchFamily="18"/>
                <a:ea typeface="Arial Unicode MS" pitchFamily="2"/>
                <a:cs typeface="Arial Unicode MS" pitchFamily="2"/>
              </a:rPr>
              <a:t>) with respect to the rate of growth of manufacturing (</a:t>
            </a:r>
            <a:r>
              <a:rPr lang="en-none" sz="2200" b="1" i="0" u="none" strike="noStrike" kern="1200" dirty="0">
                <a:ln>
                  <a:noFill/>
                </a:ln>
                <a:solidFill>
                  <a:srgbClr val="004586"/>
                </a:solidFill>
                <a:latin typeface="Arimo" pitchFamily="18"/>
                <a:ea typeface="Arial Unicode MS" pitchFamily="2"/>
                <a:cs typeface="Arial Unicode MS" pitchFamily="2"/>
              </a:rPr>
              <a:t>mva</a:t>
            </a:r>
            <a:r>
              <a:rPr lang="en-none" sz="2200" b="0" i="0" u="none" strike="noStrike" kern="1200" dirty="0">
                <a:ln>
                  <a:noFill/>
                </a:ln>
                <a:latin typeface="Arimo" pitchFamily="18"/>
                <a:ea typeface="Arial Unicode MS" pitchFamily="2"/>
                <a:cs typeface="Arial Unicode MS" pitchFamily="2"/>
              </a:rPr>
              <a:t>), is bigger than the manufacturing value added (</a:t>
            </a:r>
            <a:r>
              <a:rPr lang="en-none" sz="2200" b="1" i="0" u="none" strike="noStrike" kern="1200" dirty="0">
                <a:ln>
                  <a:noFill/>
                </a:ln>
                <a:solidFill>
                  <a:srgbClr val="004586"/>
                </a:solidFill>
                <a:latin typeface="Arimo" pitchFamily="18"/>
                <a:ea typeface="Arial Unicode MS" pitchFamily="2"/>
                <a:cs typeface="Arial Unicode MS" pitchFamily="2"/>
              </a:rPr>
              <a:t>MVA</a:t>
            </a:r>
            <a:r>
              <a:rPr lang="en-none" sz="2200" b="0" i="0" u="none" strike="noStrike" kern="1200" dirty="0">
                <a:ln>
                  <a:noFill/>
                </a:ln>
                <a:latin typeface="Arimo" pitchFamily="18"/>
                <a:ea typeface="Arial Unicode MS" pitchFamily="2"/>
                <a:cs typeface="Arial Unicode MS" pitchFamily="2"/>
              </a:rPr>
              <a:t>) share of GDP,</a:t>
            </a:r>
          </a:p>
          <a:p>
            <a:pPr marL="0" marR="0" lvl="0" indent="0" algn="l" rtl="0" hangingPunct="1">
              <a:lnSpc>
                <a:spcPct val="90000"/>
              </a:lnSpc>
              <a:spcBef>
                <a:spcPts val="0"/>
              </a:spcBef>
              <a:spcAft>
                <a:spcPts val="1414"/>
              </a:spcAft>
              <a:buNone/>
              <a:tabLst/>
            </a:pPr>
            <a:endParaRPr lang="en-none" sz="2200" b="0" i="0" u="none" strike="noStrike" kern="1200" dirty="0">
              <a:ln>
                <a:noFill/>
              </a:ln>
              <a:latin typeface="Arimo" pitchFamily="18"/>
              <a:ea typeface="Arial Unicode MS" pitchFamily="2"/>
              <a:cs typeface="Arial Unicode MS" pitchFamily="2"/>
            </a:endParaRPr>
          </a:p>
          <a:p>
            <a:pPr marL="0" marR="0" lvl="0" indent="0" algn="l" rtl="0" hangingPunct="1">
              <a:lnSpc>
                <a:spcPct val="90000"/>
              </a:lnSpc>
              <a:spcBef>
                <a:spcPts val="0"/>
              </a:spcBef>
              <a:spcAft>
                <a:spcPts val="1414"/>
              </a:spcAft>
              <a:buNone/>
              <a:tabLst/>
            </a:pPr>
            <a:endParaRPr lang="en-none" sz="2200" b="0" i="0" u="none" strike="noStrike" kern="1200" dirty="0">
              <a:ln>
                <a:noFill/>
              </a:ln>
              <a:latin typeface="Arimo" pitchFamily="18"/>
              <a:ea typeface="Arial Unicode MS" pitchFamily="2"/>
              <a:cs typeface="Arial Unicode MS" pitchFamily="2"/>
            </a:endParaRPr>
          </a:p>
          <a:p>
            <a:pPr marL="0" marR="0" lvl="0" indent="0" algn="l" rtl="0" hangingPunct="1">
              <a:lnSpc>
                <a:spcPct val="90000"/>
              </a:lnSpc>
              <a:spcBef>
                <a:spcPts val="0"/>
              </a:spcBef>
              <a:spcAft>
                <a:spcPts val="1414"/>
              </a:spcAft>
              <a:buNone/>
              <a:tabLst/>
            </a:pPr>
            <a:endParaRPr lang="en-none" sz="2200" b="0" i="0" u="none" strike="noStrike" kern="1200" dirty="0">
              <a:ln>
                <a:noFill/>
              </a:ln>
              <a:latin typeface="Arimo" pitchFamily="18"/>
              <a:ea typeface="Arial Unicode MS" pitchFamily="2"/>
              <a:cs typeface="Arial Unicode MS" pitchFamily="2"/>
            </a:endParaRPr>
          </a:p>
          <a:p>
            <a:pPr marL="0" marR="0" lvl="0" indent="0" algn="l" rtl="0" hangingPunct="1">
              <a:lnSpc>
                <a:spcPct val="90000"/>
              </a:lnSpc>
              <a:spcBef>
                <a:spcPts val="0"/>
              </a:spcBef>
              <a:spcAft>
                <a:spcPts val="1414"/>
              </a:spcAft>
              <a:buNone/>
              <a:tabLst/>
            </a:pPr>
            <a:r>
              <a:rPr lang="en-none" sz="2200" b="0" i="0" u="none" strike="noStrike" kern="1200" dirty="0">
                <a:ln>
                  <a:noFill/>
                </a:ln>
                <a:latin typeface="Arimo" pitchFamily="18"/>
                <a:ea typeface="Arial Unicode MS" pitchFamily="2"/>
                <a:cs typeface="Arial Unicode MS" pitchFamily="2"/>
              </a:rPr>
              <a:t>(meaning that </a:t>
            </a:r>
            <a:r>
              <a:rPr lang="en-none" sz="2200" b="1" i="0" u="none" strike="noStrike" kern="1200" dirty="0">
                <a:ln>
                  <a:noFill/>
                </a:ln>
                <a:solidFill>
                  <a:srgbClr val="C5000B"/>
                </a:solidFill>
                <a:latin typeface="Arimo" pitchFamily="18"/>
                <a:ea typeface="Arial Unicode MS" pitchFamily="2"/>
                <a:cs typeface="Arial Unicode MS" pitchFamily="2"/>
              </a:rPr>
              <a:t>as MVA increases, GDP increases more than proportionally</a:t>
            </a:r>
            <a:r>
              <a:rPr lang="en-none" sz="2200" b="0" i="0" u="none" strike="noStrike" kern="1200" dirty="0">
                <a:ln>
                  <a:noFill/>
                </a:ln>
                <a:latin typeface="Arimo" pitchFamily="18"/>
                <a:ea typeface="Arial Unicode MS" pitchFamily="2"/>
                <a:cs typeface="Arial Unicode MS" pitchFamily="2"/>
              </a:rPr>
              <a:t>)</a:t>
            </a:r>
          </a:p>
          <a:p>
            <a:pPr marL="0" marR="0" lvl="0" indent="0" algn="l" rtl="0" hangingPunct="1">
              <a:lnSpc>
                <a:spcPct val="90000"/>
              </a:lnSpc>
              <a:spcBef>
                <a:spcPts val="0"/>
              </a:spcBef>
              <a:spcAft>
                <a:spcPts val="1414"/>
              </a:spcAft>
              <a:buNone/>
              <a:tabLst/>
            </a:pPr>
            <a:r>
              <a:rPr lang="en-none" sz="2200" b="0" i="0" u="none" strike="noStrike" kern="1200" dirty="0">
                <a:ln>
                  <a:noFill/>
                </a:ln>
                <a:latin typeface="Arimo" pitchFamily="18"/>
                <a:ea typeface="Arial Unicode MS" pitchFamily="2"/>
                <a:cs typeface="Arial Unicode MS" pitchFamily="2"/>
              </a:rPr>
              <a:t>because: productivity in manufacturing increases as manufacturing expands due increasing returns; </a:t>
            </a:r>
            <a:r>
              <a:rPr lang="en-GB" sz="2200" b="1" dirty="0">
                <a:latin typeface="Arimo" pitchFamily="18"/>
                <a:ea typeface="Arial Unicode MS" pitchFamily="2"/>
                <a:cs typeface="Arial Unicode MS" pitchFamily="2"/>
              </a:rPr>
              <a:t>AND</a:t>
            </a:r>
            <a:r>
              <a:rPr lang="en-none" sz="2200" b="0" i="0" u="none" strike="noStrike" kern="1200" dirty="0">
                <a:ln>
                  <a:noFill/>
                </a:ln>
                <a:latin typeface="Arimo" pitchFamily="18"/>
                <a:ea typeface="Arial Unicode MS" pitchFamily="2"/>
                <a:cs typeface="Arial Unicode MS" pitchFamily="2"/>
              </a:rPr>
              <a:t> faster growth</a:t>
            </a:r>
            <a:r>
              <a:rPr lang="en-GB" sz="2200" b="0" i="0" u="none" strike="noStrike" kern="1200" dirty="0">
                <a:ln>
                  <a:noFill/>
                </a:ln>
                <a:latin typeface="Arimo" pitchFamily="18"/>
                <a:ea typeface="Arial Unicode MS" pitchFamily="2"/>
                <a:cs typeface="Arial Unicode MS" pitchFamily="2"/>
              </a:rPr>
              <a:t> of productivity (and consequent lowering of production costs)</a:t>
            </a:r>
            <a:r>
              <a:rPr lang="en-none" sz="2200" b="0" i="0" u="none" strike="noStrike" kern="1200" dirty="0">
                <a:ln>
                  <a:noFill/>
                </a:ln>
                <a:latin typeface="Arimo" pitchFamily="18"/>
                <a:ea typeface="Arial Unicode MS" pitchFamily="2"/>
                <a:cs typeface="Arial Unicode MS" pitchFamily="2"/>
              </a:rPr>
              <a:t> in manufacturing</a:t>
            </a:r>
            <a:r>
              <a:rPr lang="en-GB" sz="2200" b="0" i="0" u="none" strike="noStrike" kern="1200" dirty="0">
                <a:ln>
                  <a:noFill/>
                </a:ln>
                <a:latin typeface="Arimo" pitchFamily="18"/>
                <a:ea typeface="Arial Unicode MS" pitchFamily="2"/>
                <a:cs typeface="Arial Unicode MS" pitchFamily="2"/>
              </a:rPr>
              <a:t> lead to more investment and</a:t>
            </a:r>
            <a:r>
              <a:rPr lang="en-none" sz="2200" b="0" i="0" u="none" strike="noStrike" kern="1200" dirty="0">
                <a:ln>
                  <a:noFill/>
                </a:ln>
                <a:latin typeface="Arimo" pitchFamily="18"/>
                <a:ea typeface="Arial Unicode MS" pitchFamily="2"/>
                <a:cs typeface="Arial Unicode MS" pitchFamily="2"/>
              </a:rPr>
              <a:t> faster growth in productivity</a:t>
            </a:r>
            <a:r>
              <a:rPr lang="en-GB" sz="2200" b="0" i="0" u="none" strike="noStrike" kern="1200" dirty="0">
                <a:ln>
                  <a:noFill/>
                </a:ln>
                <a:latin typeface="Arimo" pitchFamily="18"/>
                <a:ea typeface="Arial Unicode MS" pitchFamily="2"/>
                <a:cs typeface="Arial Unicode MS" pitchFamily="2"/>
              </a:rPr>
              <a:t> (and lowering of production costs) in the economy as a whole</a:t>
            </a:r>
            <a:r>
              <a:rPr lang="en-none" sz="2200" b="0" i="0" u="none" strike="noStrike" kern="1200" dirty="0">
                <a:ln>
                  <a:noFill/>
                </a:ln>
                <a:latin typeface="Arimo" pitchFamily="18"/>
                <a:ea typeface="Arial Unicode MS" pitchFamily="2"/>
                <a:cs typeface="Arial Unicode MS" pitchFamily="2"/>
              </a:rPr>
              <a:t> </a:t>
            </a:r>
            <a:r>
              <a:rPr lang="en-GB" sz="2200" b="0" i="0" u="none" strike="noStrike" kern="1200" dirty="0">
                <a:ln>
                  <a:noFill/>
                </a:ln>
                <a:latin typeface="Arimo" pitchFamily="18"/>
                <a:ea typeface="Arial Unicode MS" pitchFamily="2"/>
                <a:cs typeface="Arial Unicode MS" pitchFamily="2"/>
              </a:rPr>
              <a:t>(including sectors </a:t>
            </a:r>
            <a:r>
              <a:rPr lang="en-none" sz="2200" b="0" i="0" u="none" strike="noStrike" kern="1200" dirty="0">
                <a:ln>
                  <a:noFill/>
                </a:ln>
                <a:latin typeface="Arimo" pitchFamily="18"/>
                <a:ea typeface="Arial Unicode MS" pitchFamily="2"/>
                <a:cs typeface="Arial Unicode MS" pitchFamily="2"/>
              </a:rPr>
              <a:t>outside</a:t>
            </a:r>
            <a:r>
              <a:rPr lang="en-GB" sz="2200" b="0" i="0" u="none" strike="noStrike" kern="1200" dirty="0">
                <a:ln>
                  <a:noFill/>
                </a:ln>
                <a:latin typeface="Arimo" pitchFamily="18"/>
                <a:ea typeface="Arial Unicode MS" pitchFamily="2"/>
                <a:cs typeface="Arial Unicode MS" pitchFamily="2"/>
              </a:rPr>
              <a:t> of </a:t>
            </a:r>
            <a:r>
              <a:rPr lang="en-none" sz="2200" b="0" i="0" u="none" strike="noStrike" kern="1200" dirty="0">
                <a:ln>
                  <a:noFill/>
                </a:ln>
                <a:latin typeface="Arimo" pitchFamily="18"/>
                <a:ea typeface="Arial Unicode MS" pitchFamily="2"/>
                <a:cs typeface="Arial Unicode MS" pitchFamily="2"/>
              </a:rPr>
              <a:t>manufacturing</a:t>
            </a:r>
            <a:r>
              <a:rPr lang="en-GB" sz="2200" b="0" i="0" u="none" strike="noStrike" kern="1200" dirty="0">
                <a:ln>
                  <a:noFill/>
                </a:ln>
                <a:latin typeface="Arimo" pitchFamily="18"/>
                <a:ea typeface="Arial Unicode MS" pitchFamily="2"/>
                <a:cs typeface="Arial Unicode MS" pitchFamily="2"/>
              </a:rPr>
              <a:t>, like agriculture and services, for example). So, as manufacture expands, GDP grows by the rate of that expansion times the share of manufacturing in GDP PLUS the impact of manufacturing production on every other sector (agriculture, construction, transports, communications, etc.) and on key dynamic economic nexus (such as income, savings/investment, consumption). </a:t>
            </a:r>
            <a:r>
              <a:rPr lang="en-GB" sz="2200" b="1" i="0" u="none" strike="noStrike" kern="1200" dirty="0">
                <a:ln>
                  <a:noFill/>
                </a:ln>
                <a:latin typeface="Arimo" pitchFamily="18"/>
                <a:ea typeface="Arial Unicode MS" pitchFamily="2"/>
                <a:cs typeface="Arial Unicode MS" pitchFamily="2"/>
              </a:rPr>
              <a:t>Why?</a:t>
            </a:r>
            <a:endParaRPr lang="en-none" sz="2200" b="1" i="0" u="none" strike="noStrike" kern="1200" dirty="0">
              <a:ln>
                <a:noFill/>
              </a:ln>
              <a:latin typeface="Arimo" pitchFamily="18"/>
              <a:ea typeface="Arial Unicode MS" pitchFamily="2"/>
              <a:cs typeface="Arial Unicode MS" pitchFamily="2"/>
            </a:endParaRPr>
          </a:p>
        </p:txBody>
      </p:sp>
      <p:pic>
        <p:nvPicPr>
          <p:cNvPr id="5" name="Picture 4">
            <a:extLst>
              <a:ext uri="{FF2B5EF4-FFF2-40B4-BE49-F238E27FC236}">
                <a16:creationId xmlns:a16="http://schemas.microsoft.com/office/drawing/2014/main" id="{E9DA8215-0CAE-4ACA-BA26-95AB6819EB0A}"/>
              </a:ext>
            </a:extLst>
          </p:cNvPr>
          <p:cNvPicPr>
            <a:picLocks noChangeAspect="1"/>
          </p:cNvPicPr>
          <p:nvPr/>
        </p:nvPicPr>
        <p:blipFill>
          <a:blip r:embed="rId4">
            <a:lum/>
            <a:alphaModFix/>
          </a:blip>
          <a:srcRect/>
          <a:stretch>
            <a:fillRect/>
          </a:stretch>
        </p:blipFill>
        <p:spPr>
          <a:xfrm>
            <a:off x="4088149" y="2152141"/>
            <a:ext cx="2725920" cy="1020239"/>
          </a:xfrm>
          <a:prstGeom prst="rect">
            <a:avLst/>
          </a:prstGeom>
          <a:noFill/>
          <a:ln cap="flat">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0A669-437F-449F-A773-915539F28697}"/>
              </a:ext>
            </a:extLst>
          </p:cNvPr>
          <p:cNvSpPr txBox="1">
            <a:spLocks noGrp="1"/>
          </p:cNvSpPr>
          <p:nvPr>
            <p:ph type="title"/>
          </p:nvPr>
        </p:nvSpPr>
        <p:spPr>
          <a:xfrm>
            <a:off x="2539930" y="99000"/>
            <a:ext cx="9244080" cy="954000"/>
          </a:xfrm>
        </p:spPr>
        <p:txBody>
          <a:bodyPr/>
          <a:lstStyle/>
          <a:p>
            <a:pPr lvl="0"/>
            <a:br>
              <a:rPr lang="en-GB" sz="4400" dirty="0"/>
            </a:br>
            <a:r>
              <a:rPr lang="en-GB" sz="4000" b="1" dirty="0"/>
              <a:t>Dynamic/cumulative increasing returns</a:t>
            </a:r>
          </a:p>
        </p:txBody>
      </p:sp>
      <p:pic>
        <p:nvPicPr>
          <p:cNvPr id="3" name="Picture 3">
            <a:extLst>
              <a:ext uri="{FF2B5EF4-FFF2-40B4-BE49-F238E27FC236}">
                <a16:creationId xmlns:a16="http://schemas.microsoft.com/office/drawing/2014/main" id="{983CB72B-85CC-40B2-A0C3-B8775166689D}"/>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
        <p:nvSpPr>
          <p:cNvPr id="4" name="TextBox 3">
            <a:extLst>
              <a:ext uri="{FF2B5EF4-FFF2-40B4-BE49-F238E27FC236}">
                <a16:creationId xmlns:a16="http://schemas.microsoft.com/office/drawing/2014/main" id="{6DF96D3F-7C7D-4F91-8EF0-D62C0B43CB99}"/>
              </a:ext>
            </a:extLst>
          </p:cNvPr>
          <p:cNvSpPr txBox="1"/>
          <p:nvPr/>
        </p:nvSpPr>
        <p:spPr>
          <a:xfrm>
            <a:off x="365760" y="1203884"/>
            <a:ext cx="11723619" cy="5444566"/>
          </a:xfrm>
          <a:prstGeom prst="rect">
            <a:avLst/>
          </a:prstGeom>
          <a:noFill/>
          <a:ln cap="flat">
            <a:noFill/>
          </a:ln>
        </p:spPr>
        <p:txBody>
          <a:bodyPr vert="horz" wrap="square" lIns="90000" tIns="45000" rIns="90000" bIns="45000" anchorCtr="0" compatLnSpc="0"/>
          <a:lstStyle/>
          <a:p>
            <a:pPr marL="0" marR="0" lvl="0" indent="0" algn="l" rtl="0" hangingPunct="1">
              <a:lnSpc>
                <a:spcPct val="90000"/>
              </a:lnSpc>
              <a:spcBef>
                <a:spcPts val="0"/>
              </a:spcBef>
              <a:spcAft>
                <a:spcPts val="1414"/>
              </a:spcAft>
              <a:buNone/>
              <a:tabLst/>
            </a:pPr>
            <a:r>
              <a:rPr lang="en-GB" sz="2200" b="1" i="0" u="none" strike="noStrike" kern="1200" dirty="0">
                <a:ln>
                  <a:noFill/>
                </a:ln>
                <a:latin typeface="Arimo" pitchFamily="18"/>
                <a:ea typeface="Arial Unicode MS" pitchFamily="2"/>
                <a:cs typeface="Arial Unicode MS" pitchFamily="2"/>
              </a:rPr>
              <a:t>Why</a:t>
            </a:r>
            <a:r>
              <a:rPr lang="en-GB" sz="2200" b="1" dirty="0">
                <a:latin typeface="Arimo" pitchFamily="18"/>
                <a:ea typeface="Arial Unicode MS" pitchFamily="2"/>
                <a:cs typeface="Arial Unicode MS" pitchFamily="2"/>
              </a:rPr>
              <a:t> does manufacturing growth have a more than proportional impact on economic growth?</a:t>
            </a:r>
            <a:endParaRPr lang="en-none" sz="2200" b="1" i="0" u="none" strike="noStrike" kern="1200" dirty="0">
              <a:ln>
                <a:noFill/>
              </a:ln>
              <a:latin typeface="Arimo" pitchFamily="18"/>
              <a:ea typeface="Arial Unicode MS" pitchFamily="2"/>
              <a:cs typeface="Arial Unicode MS" pitchFamily="2"/>
            </a:endParaRPr>
          </a:p>
          <a:p>
            <a:pPr marL="0" marR="0" lvl="0" indent="0" algn="l" rtl="0" hangingPunct="1">
              <a:lnSpc>
                <a:spcPct val="90000"/>
              </a:lnSpc>
              <a:spcBef>
                <a:spcPts val="0"/>
              </a:spcBef>
              <a:spcAft>
                <a:spcPts val="1414"/>
              </a:spcAft>
              <a:buNone/>
              <a:tabLst/>
            </a:pPr>
            <a:r>
              <a:rPr lang="en-none" sz="2200" b="0" i="0" u="none" strike="noStrike" kern="1200" dirty="0">
                <a:ln>
                  <a:noFill/>
                </a:ln>
                <a:latin typeface="Arimo" pitchFamily="18"/>
                <a:ea typeface="Arial Unicode MS" pitchFamily="2"/>
                <a:cs typeface="Arial Unicode MS" pitchFamily="2"/>
              </a:rPr>
              <a:t>+ </a:t>
            </a:r>
            <a:r>
              <a:rPr lang="en-none" sz="2200" b="1" i="0" u="none" strike="noStrike" kern="1200" dirty="0">
                <a:ln>
                  <a:noFill/>
                </a:ln>
                <a:solidFill>
                  <a:srgbClr val="004586"/>
                </a:solidFill>
                <a:latin typeface="Arimo" pitchFamily="18"/>
                <a:ea typeface="Arial Unicode MS" pitchFamily="2"/>
                <a:cs typeface="Arial Unicode MS" pitchFamily="2"/>
              </a:rPr>
              <a:t>technological change</a:t>
            </a:r>
            <a:r>
              <a:rPr lang="en-none" sz="2200" b="0" i="0" u="none" strike="noStrike" kern="1200" dirty="0">
                <a:ln>
                  <a:noFill/>
                </a:ln>
                <a:latin typeface="Arimo" pitchFamily="18"/>
                <a:ea typeface="Arial Unicode MS" pitchFamily="2"/>
                <a:cs typeface="Arial Unicode MS" pitchFamily="2"/>
              </a:rPr>
              <a:t> embodied in capital and intermediate goods generated by manufacturing and utilised elsewhere in the economy</a:t>
            </a:r>
            <a:r>
              <a:rPr lang="en-GB" sz="2200" b="0" i="0" u="none" strike="noStrike" kern="1200" dirty="0">
                <a:ln>
                  <a:noFill/>
                </a:ln>
                <a:latin typeface="Arimo" pitchFamily="18"/>
                <a:ea typeface="Arial Unicode MS" pitchFamily="2"/>
                <a:cs typeface="Arial Unicode MS" pitchFamily="2"/>
              </a:rPr>
              <a:t> – new means of production, produced by industrial firms, which are more productive and more cost efficient/effective, are adopted and deployed in agriculture, in transportation, in fishing, </a:t>
            </a:r>
            <a:r>
              <a:rPr lang="en-GB" sz="2200" dirty="0">
                <a:latin typeface="Arimo" pitchFamily="18"/>
                <a:ea typeface="Arial Unicode MS" pitchFamily="2"/>
                <a:cs typeface="Arial Unicode MS" pitchFamily="2"/>
              </a:rPr>
              <a:t>in </a:t>
            </a:r>
            <a:r>
              <a:rPr lang="en-GB" sz="2200" b="0" i="0" u="none" strike="noStrike" kern="1200" dirty="0">
                <a:ln>
                  <a:noFill/>
                </a:ln>
                <a:latin typeface="Arimo" pitchFamily="18"/>
                <a:ea typeface="Arial Unicode MS" pitchFamily="2"/>
                <a:cs typeface="Arial Unicode MS" pitchFamily="2"/>
              </a:rPr>
              <a:t>construction, in mining, in different services, etc.. So, development of manufacturing capacities enable new technologies (embodied in capital goods) that increase productivity in manufacturing and elsewhere in the economy, lower production costs in manufacturing (making its outputs more cost effective for the economy as a whole) and lowers production cost elsewhere, thus driving new investment.</a:t>
            </a:r>
          </a:p>
          <a:p>
            <a:pPr marL="0" marR="0" lvl="0" indent="0" algn="l" rtl="0" hangingPunct="1">
              <a:lnSpc>
                <a:spcPct val="90000"/>
              </a:lnSpc>
              <a:spcBef>
                <a:spcPts val="0"/>
              </a:spcBef>
              <a:spcAft>
                <a:spcPts val="1414"/>
              </a:spcAft>
              <a:buNone/>
              <a:tabLst/>
            </a:pPr>
            <a:r>
              <a:rPr lang="en-GB" sz="2200" dirty="0">
                <a:latin typeface="Arimo" pitchFamily="18"/>
                <a:ea typeface="Arial Unicode MS" pitchFamily="2"/>
                <a:cs typeface="Arial Unicode MS" pitchFamily="2"/>
              </a:rPr>
              <a:t>+ </a:t>
            </a:r>
            <a:r>
              <a:rPr lang="en-GB" sz="2200" b="1" dirty="0">
                <a:solidFill>
                  <a:schemeClr val="accent1">
                    <a:lumMod val="75000"/>
                  </a:schemeClr>
                </a:solidFill>
                <a:latin typeface="Arimo" pitchFamily="18"/>
                <a:ea typeface="Arial Unicode MS" pitchFamily="2"/>
                <a:cs typeface="Arial Unicode MS" pitchFamily="2"/>
              </a:rPr>
              <a:t>absorption of surplus labour</a:t>
            </a:r>
            <a:r>
              <a:rPr lang="en-GB" sz="2200" b="1" i="0" u="none" strike="noStrike" kern="1200" dirty="0">
                <a:ln>
                  <a:noFill/>
                </a:ln>
                <a:solidFill>
                  <a:schemeClr val="accent1">
                    <a:lumMod val="75000"/>
                  </a:schemeClr>
                </a:solidFill>
                <a:latin typeface="Arimo" pitchFamily="18"/>
                <a:ea typeface="Arial Unicode MS" pitchFamily="2"/>
                <a:cs typeface="Arial Unicode MS" pitchFamily="2"/>
              </a:rPr>
              <a:t> </a:t>
            </a:r>
            <a:r>
              <a:rPr lang="en-GB" sz="2200" b="0" i="0" u="none" strike="noStrike" kern="1200" dirty="0">
                <a:ln>
                  <a:noFill/>
                </a:ln>
                <a:latin typeface="Arimo" pitchFamily="18"/>
                <a:ea typeface="Arial Unicode MS" pitchFamily="2"/>
                <a:cs typeface="Arial Unicode MS" pitchFamily="2"/>
              </a:rPr>
              <a:t>from elsewhere in the economy (particularly from low productivity sectors or sectors yielding decreasing returns) in manufacturing increases the marginal and average productivity of labour in the economy (as a whole).</a:t>
            </a:r>
            <a:endParaRPr lang="en-none" sz="2200" b="0" i="0" u="none" strike="noStrike" kern="1200" dirty="0">
              <a:ln>
                <a:noFill/>
              </a:ln>
              <a:latin typeface="Arimo" pitchFamily="18"/>
              <a:ea typeface="Arial Unicode MS" pitchFamily="2"/>
              <a:cs typeface="Arial Unicode MS" pitchFamily="2"/>
            </a:endParaRPr>
          </a:p>
          <a:p>
            <a:pPr marL="0" marR="0" lvl="0" indent="0" algn="l" rtl="0" hangingPunct="1">
              <a:lnSpc>
                <a:spcPct val="90000"/>
              </a:lnSpc>
              <a:spcBef>
                <a:spcPts val="0"/>
              </a:spcBef>
              <a:spcAft>
                <a:spcPts val="1414"/>
              </a:spcAft>
              <a:buNone/>
              <a:tabLst/>
            </a:pPr>
            <a:r>
              <a:rPr lang="en-none" sz="2200" b="0" i="0" u="none" strike="noStrike" kern="1200" dirty="0">
                <a:ln>
                  <a:noFill/>
                </a:ln>
                <a:latin typeface="Arimo" pitchFamily="18"/>
                <a:ea typeface="Arial Unicode MS" pitchFamily="2"/>
                <a:cs typeface="Arial Unicode MS" pitchFamily="2"/>
              </a:rPr>
              <a:t>+ </a:t>
            </a:r>
            <a:r>
              <a:rPr lang="en-none" sz="2200" b="1" i="0" u="none" strike="noStrike" kern="1200" dirty="0">
                <a:ln>
                  <a:noFill/>
                </a:ln>
                <a:solidFill>
                  <a:srgbClr val="004586"/>
                </a:solidFill>
                <a:latin typeface="Arimo" pitchFamily="18"/>
                <a:ea typeface="Arial Unicode MS" pitchFamily="2"/>
                <a:cs typeface="Arial Unicode MS" pitchFamily="2"/>
              </a:rPr>
              <a:t>increase in demand and </a:t>
            </a:r>
            <a:r>
              <a:rPr lang="en-GB" sz="2200" b="1" i="0" u="none" strike="noStrike" kern="1200" dirty="0">
                <a:ln>
                  <a:noFill/>
                </a:ln>
                <a:solidFill>
                  <a:srgbClr val="004586"/>
                </a:solidFill>
                <a:latin typeface="Arimo" pitchFamily="18"/>
                <a:ea typeface="Arial Unicode MS" pitchFamily="2"/>
                <a:cs typeface="Arial Unicode MS" pitchFamily="2"/>
              </a:rPr>
              <a:t>of the </a:t>
            </a:r>
            <a:r>
              <a:rPr lang="en-none" sz="2200" b="1" i="0" u="none" strike="noStrike" kern="1200" dirty="0">
                <a:ln>
                  <a:noFill/>
                </a:ln>
                <a:solidFill>
                  <a:srgbClr val="004586"/>
                </a:solidFill>
                <a:latin typeface="Arimo" pitchFamily="18"/>
                <a:ea typeface="Arial Unicode MS" pitchFamily="2"/>
                <a:cs typeface="Arial Unicode MS" pitchFamily="2"/>
              </a:rPr>
              <a:t>scale of production</a:t>
            </a:r>
            <a:r>
              <a:rPr lang="en-GB" sz="2200" b="1" i="0" u="none" strike="noStrike" kern="1200" dirty="0">
                <a:ln>
                  <a:noFill/>
                </a:ln>
                <a:solidFill>
                  <a:srgbClr val="004586"/>
                </a:solidFill>
                <a:latin typeface="Arimo" pitchFamily="18"/>
                <a:ea typeface="Arial Unicode MS" pitchFamily="2"/>
                <a:cs typeface="Arial Unicode MS" pitchFamily="2"/>
              </a:rPr>
              <a:t> </a:t>
            </a:r>
            <a:r>
              <a:rPr lang="en-GB" sz="2200" i="0" u="none" strike="noStrike" kern="1200" dirty="0">
                <a:ln>
                  <a:noFill/>
                </a:ln>
                <a:latin typeface="Arimo" pitchFamily="18"/>
                <a:ea typeface="Arial Unicode MS" pitchFamily="2"/>
                <a:cs typeface="Arial Unicode MS" pitchFamily="2"/>
              </a:rPr>
              <a:t>(which result from higher incomes, higher productivity, lower production costs and, consequently, higher investment) result in increase in investment, output, productivity (and lower costs of production), employment, incomes, demand, scale and so on…. </a:t>
            </a:r>
            <a:endParaRPr lang="en-none" sz="2200" b="1" i="0" u="none" strike="noStrike" kern="1200" dirty="0">
              <a:ln>
                <a:noFill/>
              </a:ln>
              <a:solidFill>
                <a:srgbClr val="004586"/>
              </a:solidFill>
              <a:latin typeface="Arimo" pitchFamily="18"/>
              <a:ea typeface="Arial Unicode MS" pitchFamily="2"/>
              <a:cs typeface="Arial Unicode MS" pitchFamily="2"/>
            </a:endParaRPr>
          </a:p>
        </p:txBody>
      </p:sp>
    </p:spTree>
    <p:extLst>
      <p:ext uri="{BB962C8B-B14F-4D97-AF65-F5344CB8AC3E}">
        <p14:creationId xmlns:p14="http://schemas.microsoft.com/office/powerpoint/2010/main" val="119193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66351-9B10-4183-8396-B76365D4E5EF}"/>
              </a:ext>
            </a:extLst>
          </p:cNvPr>
          <p:cNvSpPr txBox="1">
            <a:spLocks noGrp="1"/>
          </p:cNvSpPr>
          <p:nvPr>
            <p:ph type="title"/>
          </p:nvPr>
        </p:nvSpPr>
        <p:spPr>
          <a:xfrm>
            <a:off x="2585880" y="42480"/>
            <a:ext cx="9244080" cy="638558"/>
          </a:xfrm>
        </p:spPr>
        <p:txBody>
          <a:bodyPr/>
          <a:lstStyle/>
          <a:p>
            <a:pPr algn="ctr" hangingPunct="0"/>
            <a:r>
              <a:rPr lang="en-GB" sz="4400" dirty="0">
                <a:latin typeface="Arimo" pitchFamily="18"/>
              </a:rPr>
              <a:t>A useful summary</a:t>
            </a:r>
            <a:endParaRPr lang="en-none" sz="4400" dirty="0">
              <a:latin typeface="Arimo" pitchFamily="18"/>
            </a:endParaRPr>
          </a:p>
        </p:txBody>
      </p:sp>
      <p:pic>
        <p:nvPicPr>
          <p:cNvPr id="3" name="Content Placeholder 5">
            <a:extLst>
              <a:ext uri="{FF2B5EF4-FFF2-40B4-BE49-F238E27FC236}">
                <a16:creationId xmlns:a16="http://schemas.microsoft.com/office/drawing/2014/main" id="{D742ED18-6B7A-4760-B4A3-99632D1710A0}"/>
              </a:ext>
            </a:extLst>
          </p:cNvPr>
          <p:cNvPicPr>
            <a:picLocks noGrp="1" noChangeAspect="1"/>
          </p:cNvPicPr>
          <p:nvPr>
            <p:ph idx="1"/>
          </p:nvPr>
        </p:nvPicPr>
        <p:blipFill>
          <a:blip r:embed="rId3"/>
          <a:stretch>
            <a:fillRect/>
          </a:stretch>
        </p:blipFill>
        <p:spPr>
          <a:xfrm>
            <a:off x="0" y="681038"/>
            <a:ext cx="12192119" cy="6176962"/>
          </a:xfrm>
          <a:ln cap="flat">
            <a:noFill/>
          </a:ln>
        </p:spPr>
      </p:pic>
      <p:pic>
        <p:nvPicPr>
          <p:cNvPr id="4" name="Picture 3">
            <a:extLst>
              <a:ext uri="{FF2B5EF4-FFF2-40B4-BE49-F238E27FC236}">
                <a16:creationId xmlns:a16="http://schemas.microsoft.com/office/drawing/2014/main" id="{6FB62403-5B73-4544-9203-08C5E671FA6C}"/>
              </a:ext>
            </a:extLst>
          </p:cNvPr>
          <p:cNvPicPr>
            <a:picLocks noChangeAspect="1"/>
          </p:cNvPicPr>
          <p:nvPr/>
        </p:nvPicPr>
        <p:blipFill>
          <a:blip r:embed="rId4">
            <a:lum/>
            <a:alphaModFix/>
          </a:blip>
          <a:srcRect/>
          <a:stretch>
            <a:fillRect/>
          </a:stretch>
        </p:blipFill>
        <p:spPr>
          <a:xfrm>
            <a:off x="82800" y="42480"/>
            <a:ext cx="2243160" cy="914400"/>
          </a:xfrm>
          <a:prstGeom prst="rect">
            <a:avLst/>
          </a:prstGeom>
          <a:noFill/>
          <a:ln cap="flat">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CE5B3-B5C4-45FF-A968-489F2420DC4A}"/>
              </a:ext>
            </a:extLst>
          </p:cNvPr>
          <p:cNvSpPr txBox="1">
            <a:spLocks noGrp="1"/>
          </p:cNvSpPr>
          <p:nvPr>
            <p:ph type="title"/>
          </p:nvPr>
        </p:nvSpPr>
        <p:spPr>
          <a:xfrm>
            <a:off x="2578546" y="118800"/>
            <a:ext cx="9244080" cy="839658"/>
          </a:xfrm>
        </p:spPr>
        <p:txBody>
          <a:bodyPr/>
          <a:lstStyle/>
          <a:p>
            <a:pPr lvl="0"/>
            <a:r>
              <a:rPr lang="en-GB" sz="3000" b="1" dirty="0"/>
              <a:t>Other arguments for industrialization, which are also included in the dynamic, cumulative increasing returns</a:t>
            </a:r>
          </a:p>
        </p:txBody>
      </p:sp>
      <p:sp>
        <p:nvSpPr>
          <p:cNvPr id="3" name="Content Placeholder 2">
            <a:extLst>
              <a:ext uri="{FF2B5EF4-FFF2-40B4-BE49-F238E27FC236}">
                <a16:creationId xmlns:a16="http://schemas.microsoft.com/office/drawing/2014/main" id="{8749376E-9187-46E6-8D62-F355C03B9DD0}"/>
              </a:ext>
            </a:extLst>
          </p:cNvPr>
          <p:cNvSpPr txBox="1">
            <a:spLocks noGrp="1"/>
          </p:cNvSpPr>
          <p:nvPr>
            <p:ph idx="1"/>
          </p:nvPr>
        </p:nvSpPr>
        <p:spPr>
          <a:xfrm>
            <a:off x="4297680" y="3108959"/>
            <a:ext cx="11534400" cy="5068800"/>
          </a:xfrm>
        </p:spPr>
        <p:txBody>
          <a:bodyPr/>
          <a:lstStyle/>
          <a:p>
            <a:pPr lvl="0" hangingPunct="1">
              <a:spcAft>
                <a:spcPts val="1414"/>
              </a:spcAft>
            </a:pPr>
            <a:endParaRPr lang="en-GB" sz="2800" dirty="0">
              <a:latin typeface="Calibri" pitchFamily="18"/>
            </a:endParaRPr>
          </a:p>
          <a:p>
            <a:pPr lvl="0" hangingPunct="1">
              <a:spcAft>
                <a:spcPts val="1414"/>
              </a:spcAft>
            </a:pPr>
            <a:endParaRPr lang="en-GB" sz="2800" dirty="0">
              <a:latin typeface="Calibri" pitchFamily="18"/>
            </a:endParaRPr>
          </a:p>
          <a:p>
            <a:pPr lvl="0" hangingPunct="1">
              <a:spcAft>
                <a:spcPts val="1414"/>
              </a:spcAft>
            </a:pPr>
            <a:endParaRPr lang="en-GB" sz="2800" dirty="0">
              <a:latin typeface="Calibri" pitchFamily="18"/>
            </a:endParaRPr>
          </a:p>
        </p:txBody>
      </p:sp>
      <p:pic>
        <p:nvPicPr>
          <p:cNvPr id="4" name="Picture 3">
            <a:extLst>
              <a:ext uri="{FF2B5EF4-FFF2-40B4-BE49-F238E27FC236}">
                <a16:creationId xmlns:a16="http://schemas.microsoft.com/office/drawing/2014/main" id="{969FB18D-E0D0-4C06-8450-19FB353E0B11}"/>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grpSp>
        <p:nvGrpSpPr>
          <p:cNvPr id="5" name="Diagram 4">
            <a:extLst>
              <a:ext uri="{FF2B5EF4-FFF2-40B4-BE49-F238E27FC236}">
                <a16:creationId xmlns:a16="http://schemas.microsoft.com/office/drawing/2014/main" id="{C22ECD76-5AD1-4A60-B27B-6848AFF5C542}"/>
              </a:ext>
            </a:extLst>
          </p:cNvPr>
          <p:cNvGrpSpPr/>
          <p:nvPr/>
        </p:nvGrpSpPr>
        <p:grpSpPr>
          <a:xfrm>
            <a:off x="209552" y="1033200"/>
            <a:ext cx="11672886" cy="5074558"/>
            <a:chOff x="881999" y="1219320"/>
            <a:chExt cx="10538641" cy="5074558"/>
          </a:xfrm>
        </p:grpSpPr>
        <p:sp>
          <p:nvSpPr>
            <p:cNvPr id="6" name="Freeform: Shape 5">
              <a:extLst>
                <a:ext uri="{FF2B5EF4-FFF2-40B4-BE49-F238E27FC236}">
                  <a16:creationId xmlns:a16="http://schemas.microsoft.com/office/drawing/2014/main" id="{4C5DF5C7-2F34-42B6-AC60-671A852391A5}"/>
                </a:ext>
              </a:extLst>
            </p:cNvPr>
            <p:cNvSpPr/>
            <p:nvPr/>
          </p:nvSpPr>
          <p:spPr>
            <a:xfrm>
              <a:off x="881999" y="1219320"/>
              <a:ext cx="1778760" cy="846719"/>
            </a:xfrm>
            <a:custGeom>
              <a:avLst/>
              <a:gdLst>
                <a:gd name="f0" fmla="val 10800000"/>
                <a:gd name="f1" fmla="val 5400000"/>
                <a:gd name="f2" fmla="val 180"/>
                <a:gd name="f3" fmla="val w"/>
                <a:gd name="f4" fmla="val h"/>
                <a:gd name="f5" fmla="val 0"/>
                <a:gd name="f6" fmla="val 1933762"/>
                <a:gd name="f7" fmla="val 966881"/>
                <a:gd name="f8" fmla="val 96688"/>
                <a:gd name="f9" fmla="val 43289"/>
                <a:gd name="f10" fmla="val 1837074"/>
                <a:gd name="f11" fmla="val 1890473"/>
                <a:gd name="f12" fmla="val 870193"/>
                <a:gd name="f13" fmla="val 923592"/>
                <a:gd name="f14" fmla="+- 0 0 0"/>
                <a:gd name="f15" fmla="*/ f3 1 1933762"/>
                <a:gd name="f16" fmla="*/ f4 1 966881"/>
                <a:gd name="f17" fmla="val f5"/>
                <a:gd name="f18" fmla="val f6"/>
                <a:gd name="f19" fmla="val f7"/>
                <a:gd name="f20" fmla="*/ f14 f0 1"/>
                <a:gd name="f21" fmla="+- f19 0 f17"/>
                <a:gd name="f22" fmla="+- f18 0 f17"/>
                <a:gd name="f23" fmla="*/ f20 1 f2"/>
                <a:gd name="f24" fmla="*/ f22 1 1933762"/>
                <a:gd name="f25" fmla="*/ f21 1 966881"/>
                <a:gd name="f26" fmla="*/ 0 f22 1"/>
                <a:gd name="f27" fmla="*/ 96688 f21 1"/>
                <a:gd name="f28" fmla="*/ 96688 f22 1"/>
                <a:gd name="f29" fmla="*/ 0 f21 1"/>
                <a:gd name="f30" fmla="*/ 1837074 f22 1"/>
                <a:gd name="f31" fmla="*/ 1933762 f22 1"/>
                <a:gd name="f32" fmla="*/ 870193 f21 1"/>
                <a:gd name="f33" fmla="*/ 966881 f21 1"/>
                <a:gd name="f34" fmla="+- f23 0 f1"/>
                <a:gd name="f35" fmla="*/ f26 1 1933762"/>
                <a:gd name="f36" fmla="*/ f27 1 966881"/>
                <a:gd name="f37" fmla="*/ f28 1 1933762"/>
                <a:gd name="f38" fmla="*/ f29 1 966881"/>
                <a:gd name="f39" fmla="*/ f30 1 1933762"/>
                <a:gd name="f40" fmla="*/ f31 1 1933762"/>
                <a:gd name="f41" fmla="*/ f32 1 966881"/>
                <a:gd name="f42" fmla="*/ f33 1 9668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933762" h="9668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4472C4"/>
            </a:solidFill>
            <a:ln w="12600" cap="flat">
              <a:solidFill>
                <a:srgbClr val="FFFFFF"/>
              </a:solidFill>
              <a:prstDash val="solid"/>
              <a:miter/>
            </a:ln>
          </p:spPr>
          <p:txBody>
            <a:bodyPr vert="horz" wrap="square" lIns="74160" tIns="58680" rIns="74160" bIns="58680" anchor="ctr" anchorCtr="1" compatLnSpc="0">
              <a:noAutofit/>
            </a:bodyPr>
            <a:lstStyle/>
            <a:p>
              <a:pPr marL="0" marR="0" lvl="0" indent="0" algn="ctr" rtl="0" hangingPunct="1">
                <a:lnSpc>
                  <a:spcPct val="90000"/>
                </a:lnSpc>
                <a:spcBef>
                  <a:spcPts val="0"/>
                </a:spcBef>
                <a:spcAft>
                  <a:spcPts val="1001"/>
                </a:spcAft>
                <a:buNone/>
                <a:tabLst/>
              </a:pPr>
              <a:r>
                <a:rPr lang="en-GB" sz="2400" b="0" i="0" u="none" strike="noStrike" kern="1200" spc="0" baseline="0" dirty="0">
                  <a:ln>
                    <a:noFill/>
                  </a:ln>
                  <a:solidFill>
                    <a:srgbClr val="FFFFFF"/>
                  </a:solidFill>
                  <a:latin typeface="Arial Narrow" panose="020B0606020202030204" pitchFamily="34" charset="0"/>
                  <a:ea typeface="Arial Unicode MS" pitchFamily="2"/>
                  <a:cs typeface="Arial Unicode MS" pitchFamily="2"/>
                </a:rPr>
                <a:t>Learning</a:t>
              </a:r>
            </a:p>
          </p:txBody>
        </p:sp>
        <p:sp>
          <p:nvSpPr>
            <p:cNvPr id="7" name="Freeform: Shape 6">
              <a:extLst>
                <a:ext uri="{FF2B5EF4-FFF2-40B4-BE49-F238E27FC236}">
                  <a16:creationId xmlns:a16="http://schemas.microsoft.com/office/drawing/2014/main" id="{9E990B64-C23B-4CCD-808B-CCDDAC04A223}"/>
                </a:ext>
              </a:extLst>
            </p:cNvPr>
            <p:cNvSpPr/>
            <p:nvPr/>
          </p:nvSpPr>
          <p:spPr>
            <a:xfrm>
              <a:off x="1060200" y="2065680"/>
              <a:ext cx="199080" cy="664560"/>
            </a:xfrm>
            <a:custGeom>
              <a:avLst/>
              <a:gdLst>
                <a:gd name="f0" fmla="val w"/>
                <a:gd name="f1" fmla="val h"/>
                <a:gd name="f2" fmla="val 0"/>
                <a:gd name="f3" fmla="val 216528"/>
                <a:gd name="f4" fmla="val 758625"/>
                <a:gd name="f5" fmla="*/ f0 1 216528"/>
                <a:gd name="f6" fmla="*/ f1 1 758625"/>
                <a:gd name="f7" fmla="val f2"/>
                <a:gd name="f8" fmla="val f3"/>
                <a:gd name="f9" fmla="val f4"/>
                <a:gd name="f10" fmla="+- f9 0 f7"/>
                <a:gd name="f11" fmla="+- f8 0 f7"/>
                <a:gd name="f12" fmla="*/ f11 1 216528"/>
                <a:gd name="f13" fmla="*/ f10 1 758625"/>
                <a:gd name="f14" fmla="*/ 0 1 f12"/>
                <a:gd name="f15" fmla="*/ 216528 1 f12"/>
                <a:gd name="f16" fmla="*/ 0 1 f13"/>
                <a:gd name="f17" fmla="*/ 758625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216528" h="758625">
                  <a:moveTo>
                    <a:pt x="f2" y="f2"/>
                  </a:moveTo>
                  <a:lnTo>
                    <a:pt x="f2" y="f4"/>
                  </a:lnTo>
                  <a:lnTo>
                    <a:pt x="f3" y="f4"/>
                  </a:lnTo>
                </a:path>
              </a:pathLst>
            </a:custGeom>
            <a:noFill/>
            <a:ln w="12600" cap="flat">
              <a:solidFill>
                <a:srgbClr val="34599C"/>
              </a:solidFill>
              <a:prstDash val="solid"/>
              <a:miter/>
            </a:ln>
          </p:spPr>
          <p:txBody>
            <a:bodyPr vert="horz" wrap="square" lIns="96120" tIns="51120" rIns="96120" bIns="51120" anchorCtr="0" compatLnSpc="0"/>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9" name="Freeform: Shape 8">
              <a:extLst>
                <a:ext uri="{FF2B5EF4-FFF2-40B4-BE49-F238E27FC236}">
                  <a16:creationId xmlns:a16="http://schemas.microsoft.com/office/drawing/2014/main" id="{3CD281DF-AE91-4085-9D21-B0E3289D7680}"/>
                </a:ext>
              </a:extLst>
            </p:cNvPr>
            <p:cNvSpPr/>
            <p:nvPr/>
          </p:nvSpPr>
          <p:spPr>
            <a:xfrm>
              <a:off x="1060200" y="2065680"/>
              <a:ext cx="128520" cy="1897560"/>
            </a:xfrm>
            <a:custGeom>
              <a:avLst/>
              <a:gdLst>
                <a:gd name="f0" fmla="val w"/>
                <a:gd name="f1" fmla="val h"/>
                <a:gd name="f2" fmla="val 0"/>
                <a:gd name="f3" fmla="val 139827"/>
                <a:gd name="f4" fmla="val 2166656"/>
                <a:gd name="f5" fmla="*/ f0 1 139827"/>
                <a:gd name="f6" fmla="*/ f1 1 2166656"/>
                <a:gd name="f7" fmla="val f2"/>
                <a:gd name="f8" fmla="val f3"/>
                <a:gd name="f9" fmla="val f4"/>
                <a:gd name="f10" fmla="+- f9 0 f7"/>
                <a:gd name="f11" fmla="+- f8 0 f7"/>
                <a:gd name="f12" fmla="*/ f11 1 139827"/>
                <a:gd name="f13" fmla="*/ f10 1 2166656"/>
                <a:gd name="f14" fmla="*/ 0 1 f12"/>
                <a:gd name="f15" fmla="*/ 139827 1 f12"/>
                <a:gd name="f16" fmla="*/ 0 1 f13"/>
                <a:gd name="f17" fmla="*/ 2166656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139827" h="2166656">
                  <a:moveTo>
                    <a:pt x="f2" y="f2"/>
                  </a:moveTo>
                  <a:lnTo>
                    <a:pt x="f2" y="f4"/>
                  </a:lnTo>
                  <a:lnTo>
                    <a:pt x="f3" y="f4"/>
                  </a:lnTo>
                </a:path>
              </a:pathLst>
            </a:custGeom>
            <a:noFill/>
            <a:ln w="12600" cap="flat">
              <a:solidFill>
                <a:srgbClr val="34599C"/>
              </a:solidFill>
              <a:prstDash val="solid"/>
              <a:miter/>
            </a:ln>
          </p:spPr>
          <p:txBody>
            <a:bodyPr vert="horz" wrap="square" lIns="96120" tIns="51120" rIns="96120" bIns="51120" anchorCtr="0" compatLnSpc="0"/>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11" name="Freeform: Shape 10">
              <a:extLst>
                <a:ext uri="{FF2B5EF4-FFF2-40B4-BE49-F238E27FC236}">
                  <a16:creationId xmlns:a16="http://schemas.microsoft.com/office/drawing/2014/main" id="{3977E0AD-3AE9-4289-AC38-7A31B733C1DA}"/>
                </a:ext>
              </a:extLst>
            </p:cNvPr>
            <p:cNvSpPr/>
            <p:nvPr/>
          </p:nvSpPr>
          <p:spPr>
            <a:xfrm>
              <a:off x="1060200" y="2065680"/>
              <a:ext cx="110160" cy="3089160"/>
            </a:xfrm>
            <a:custGeom>
              <a:avLst/>
              <a:gdLst>
                <a:gd name="f0" fmla="val w"/>
                <a:gd name="f1" fmla="val h"/>
                <a:gd name="f2" fmla="val 0"/>
                <a:gd name="f3" fmla="val 119994"/>
                <a:gd name="f4" fmla="val 3527261"/>
                <a:gd name="f5" fmla="*/ f0 1 119994"/>
                <a:gd name="f6" fmla="*/ f1 1 3527261"/>
                <a:gd name="f7" fmla="val f2"/>
                <a:gd name="f8" fmla="val f3"/>
                <a:gd name="f9" fmla="val f4"/>
                <a:gd name="f10" fmla="+- f9 0 f7"/>
                <a:gd name="f11" fmla="+- f8 0 f7"/>
                <a:gd name="f12" fmla="*/ f11 1 119994"/>
                <a:gd name="f13" fmla="*/ f10 1 3527261"/>
                <a:gd name="f14" fmla="*/ 0 1 f12"/>
                <a:gd name="f15" fmla="*/ 119994 1 f12"/>
                <a:gd name="f16" fmla="*/ 0 1 f13"/>
                <a:gd name="f17" fmla="*/ 3527261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119994" h="3527261">
                  <a:moveTo>
                    <a:pt x="f2" y="f2"/>
                  </a:moveTo>
                  <a:lnTo>
                    <a:pt x="f2" y="f4"/>
                  </a:lnTo>
                  <a:lnTo>
                    <a:pt x="f3" y="f4"/>
                  </a:lnTo>
                </a:path>
              </a:pathLst>
            </a:custGeom>
            <a:noFill/>
            <a:ln w="12600" cap="flat">
              <a:solidFill>
                <a:srgbClr val="34599C"/>
              </a:solidFill>
              <a:prstDash val="solid"/>
              <a:miter/>
            </a:ln>
          </p:spPr>
          <p:txBody>
            <a:bodyPr vert="horz" wrap="square" lIns="96120" tIns="51120" rIns="96120" bIns="51120" anchorCtr="0" compatLnSpc="0"/>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13" name="Freeform: Shape 12">
              <a:extLst>
                <a:ext uri="{FF2B5EF4-FFF2-40B4-BE49-F238E27FC236}">
                  <a16:creationId xmlns:a16="http://schemas.microsoft.com/office/drawing/2014/main" id="{8B1707D0-2E35-43FA-86E7-6FFE9A3E8130}"/>
                </a:ext>
              </a:extLst>
            </p:cNvPr>
            <p:cNvSpPr/>
            <p:nvPr/>
          </p:nvSpPr>
          <p:spPr>
            <a:xfrm>
              <a:off x="1060200" y="2065680"/>
              <a:ext cx="307080" cy="3868559"/>
            </a:xfrm>
            <a:custGeom>
              <a:avLst/>
              <a:gdLst>
                <a:gd name="f0" fmla="val w"/>
                <a:gd name="f1" fmla="val h"/>
                <a:gd name="f2" fmla="val 0"/>
                <a:gd name="f3" fmla="val 334224"/>
                <a:gd name="f4" fmla="val 4417299"/>
                <a:gd name="f5" fmla="*/ f0 1 334224"/>
                <a:gd name="f6" fmla="*/ f1 1 4417299"/>
                <a:gd name="f7" fmla="val f2"/>
                <a:gd name="f8" fmla="val f3"/>
                <a:gd name="f9" fmla="val f4"/>
                <a:gd name="f10" fmla="+- f9 0 f7"/>
                <a:gd name="f11" fmla="+- f8 0 f7"/>
                <a:gd name="f12" fmla="*/ f11 1 334224"/>
                <a:gd name="f13" fmla="*/ f10 1 4417299"/>
                <a:gd name="f14" fmla="*/ 0 1 f12"/>
                <a:gd name="f15" fmla="*/ 334224 1 f12"/>
                <a:gd name="f16" fmla="*/ 0 1 f13"/>
                <a:gd name="f17" fmla="*/ 4417299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334224" h="4417299">
                  <a:moveTo>
                    <a:pt x="f2" y="f2"/>
                  </a:moveTo>
                  <a:lnTo>
                    <a:pt x="f2" y="f4"/>
                  </a:lnTo>
                  <a:lnTo>
                    <a:pt x="f3" y="f4"/>
                  </a:lnTo>
                </a:path>
              </a:pathLst>
            </a:custGeom>
            <a:noFill/>
            <a:ln w="12600" cap="flat">
              <a:solidFill>
                <a:srgbClr val="34599C"/>
              </a:solidFill>
              <a:prstDash val="solid"/>
              <a:miter/>
            </a:ln>
          </p:spPr>
          <p:txBody>
            <a:bodyPr vert="horz" wrap="square" lIns="96120" tIns="51120" rIns="96120" bIns="51120" anchorCtr="0" compatLnSpc="0"/>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15" name="Freeform: Shape 14">
              <a:extLst>
                <a:ext uri="{FF2B5EF4-FFF2-40B4-BE49-F238E27FC236}">
                  <a16:creationId xmlns:a16="http://schemas.microsoft.com/office/drawing/2014/main" id="{98297423-56DA-45B1-896A-5DCE78CE8EE5}"/>
                </a:ext>
              </a:extLst>
            </p:cNvPr>
            <p:cNvSpPr/>
            <p:nvPr/>
          </p:nvSpPr>
          <p:spPr>
            <a:xfrm>
              <a:off x="4645440" y="1219320"/>
              <a:ext cx="1778760" cy="846719"/>
            </a:xfrm>
            <a:custGeom>
              <a:avLst/>
              <a:gdLst>
                <a:gd name="f0" fmla="val 10800000"/>
                <a:gd name="f1" fmla="val 5400000"/>
                <a:gd name="f2" fmla="val 180"/>
                <a:gd name="f3" fmla="val w"/>
                <a:gd name="f4" fmla="val h"/>
                <a:gd name="f5" fmla="val 0"/>
                <a:gd name="f6" fmla="val 1933762"/>
                <a:gd name="f7" fmla="val 966881"/>
                <a:gd name="f8" fmla="val 96688"/>
                <a:gd name="f9" fmla="val 43289"/>
                <a:gd name="f10" fmla="val 1837074"/>
                <a:gd name="f11" fmla="val 1890473"/>
                <a:gd name="f12" fmla="val 870193"/>
                <a:gd name="f13" fmla="val 923592"/>
                <a:gd name="f14" fmla="+- 0 0 0"/>
                <a:gd name="f15" fmla="*/ f3 1 1933762"/>
                <a:gd name="f16" fmla="*/ f4 1 966881"/>
                <a:gd name="f17" fmla="val f5"/>
                <a:gd name="f18" fmla="val f6"/>
                <a:gd name="f19" fmla="val f7"/>
                <a:gd name="f20" fmla="*/ f14 f0 1"/>
                <a:gd name="f21" fmla="+- f19 0 f17"/>
                <a:gd name="f22" fmla="+- f18 0 f17"/>
                <a:gd name="f23" fmla="*/ f20 1 f2"/>
                <a:gd name="f24" fmla="*/ f22 1 1933762"/>
                <a:gd name="f25" fmla="*/ f21 1 966881"/>
                <a:gd name="f26" fmla="*/ 0 f22 1"/>
                <a:gd name="f27" fmla="*/ 96688 f21 1"/>
                <a:gd name="f28" fmla="*/ 96688 f22 1"/>
                <a:gd name="f29" fmla="*/ 0 f21 1"/>
                <a:gd name="f30" fmla="*/ 1837074 f22 1"/>
                <a:gd name="f31" fmla="*/ 1933762 f22 1"/>
                <a:gd name="f32" fmla="*/ 870193 f21 1"/>
                <a:gd name="f33" fmla="*/ 966881 f21 1"/>
                <a:gd name="f34" fmla="+- f23 0 f1"/>
                <a:gd name="f35" fmla="*/ f26 1 1933762"/>
                <a:gd name="f36" fmla="*/ f27 1 966881"/>
                <a:gd name="f37" fmla="*/ f28 1 1933762"/>
                <a:gd name="f38" fmla="*/ f29 1 966881"/>
                <a:gd name="f39" fmla="*/ f30 1 1933762"/>
                <a:gd name="f40" fmla="*/ f31 1 1933762"/>
                <a:gd name="f41" fmla="*/ f32 1 966881"/>
                <a:gd name="f42" fmla="*/ f33 1 9668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933762" h="9668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4472C4"/>
            </a:solidFill>
            <a:ln w="12600" cap="flat">
              <a:solidFill>
                <a:srgbClr val="FFFFFF"/>
              </a:solidFill>
              <a:prstDash val="solid"/>
              <a:miter/>
            </a:ln>
          </p:spPr>
          <p:txBody>
            <a:bodyPr vert="horz" wrap="square" lIns="74160" tIns="58680" rIns="74160" bIns="58680" anchor="ctr" anchorCtr="1" compatLnSpc="0">
              <a:noAutofit/>
            </a:bodyPr>
            <a:lstStyle/>
            <a:p>
              <a:pPr marL="0" marR="0" lvl="0" indent="0" algn="ctr" rtl="0" hangingPunct="1">
                <a:lnSpc>
                  <a:spcPct val="90000"/>
                </a:lnSpc>
                <a:spcBef>
                  <a:spcPts val="0"/>
                </a:spcBef>
                <a:spcAft>
                  <a:spcPts val="1001"/>
                </a:spcAft>
                <a:buNone/>
                <a:tabLst/>
              </a:pPr>
              <a:r>
                <a:rPr lang="en-GB" sz="2400" b="0" i="0" u="none" strike="noStrike" kern="1200" spc="0" baseline="0">
                  <a:ln>
                    <a:noFill/>
                  </a:ln>
                  <a:solidFill>
                    <a:srgbClr val="FFFFFF"/>
                  </a:solidFill>
                  <a:latin typeface="Arial Narrow" panose="020B0606020202030204" pitchFamily="34" charset="0"/>
                  <a:ea typeface="Arial Unicode MS" pitchFamily="2"/>
                  <a:cs typeface="Arial Unicode MS" pitchFamily="2"/>
                </a:rPr>
                <a:t>Diversification of Exports</a:t>
              </a:r>
            </a:p>
          </p:txBody>
        </p:sp>
        <p:sp>
          <p:nvSpPr>
            <p:cNvPr id="16" name="Freeform: Shape 15">
              <a:extLst>
                <a:ext uri="{FF2B5EF4-FFF2-40B4-BE49-F238E27FC236}">
                  <a16:creationId xmlns:a16="http://schemas.microsoft.com/office/drawing/2014/main" id="{0151D6C5-5807-40AE-BF50-FCF5780BFD59}"/>
                </a:ext>
              </a:extLst>
            </p:cNvPr>
            <p:cNvSpPr/>
            <p:nvPr/>
          </p:nvSpPr>
          <p:spPr>
            <a:xfrm>
              <a:off x="4823640" y="2065680"/>
              <a:ext cx="237240" cy="611280"/>
            </a:xfrm>
            <a:custGeom>
              <a:avLst/>
              <a:gdLst>
                <a:gd name="f0" fmla="val w"/>
                <a:gd name="f1" fmla="val h"/>
                <a:gd name="f2" fmla="val 0"/>
                <a:gd name="f3" fmla="val 257967"/>
                <a:gd name="f4" fmla="val 697547"/>
                <a:gd name="f5" fmla="*/ f0 1 257967"/>
                <a:gd name="f6" fmla="*/ f1 1 697547"/>
                <a:gd name="f7" fmla="val f2"/>
                <a:gd name="f8" fmla="val f3"/>
                <a:gd name="f9" fmla="val f4"/>
                <a:gd name="f10" fmla="+- f9 0 f7"/>
                <a:gd name="f11" fmla="+- f8 0 f7"/>
                <a:gd name="f12" fmla="*/ f11 1 257967"/>
                <a:gd name="f13" fmla="*/ f10 1 697547"/>
                <a:gd name="f14" fmla="*/ 0 1 f12"/>
                <a:gd name="f15" fmla="*/ 257967 1 f12"/>
                <a:gd name="f16" fmla="*/ 0 1 f13"/>
                <a:gd name="f17" fmla="*/ 697547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257967" h="697547">
                  <a:moveTo>
                    <a:pt x="f2" y="f2"/>
                  </a:moveTo>
                  <a:lnTo>
                    <a:pt x="f2" y="f4"/>
                  </a:lnTo>
                  <a:lnTo>
                    <a:pt x="f3" y="f4"/>
                  </a:lnTo>
                </a:path>
              </a:pathLst>
            </a:custGeom>
            <a:noFill/>
            <a:ln w="12600" cap="flat">
              <a:solidFill>
                <a:srgbClr val="34599C"/>
              </a:solidFill>
              <a:prstDash val="solid"/>
              <a:miter/>
            </a:ln>
          </p:spPr>
          <p:txBody>
            <a:bodyPr vert="horz" wrap="square" lIns="96120" tIns="51120" rIns="96120" bIns="51120" anchorCtr="0" compatLnSpc="0"/>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18" name="Freeform: Shape 17">
              <a:extLst>
                <a:ext uri="{FF2B5EF4-FFF2-40B4-BE49-F238E27FC236}">
                  <a16:creationId xmlns:a16="http://schemas.microsoft.com/office/drawing/2014/main" id="{9DAB8293-E254-40A1-B370-80AC3DC6B939}"/>
                </a:ext>
              </a:extLst>
            </p:cNvPr>
            <p:cNvSpPr/>
            <p:nvPr/>
          </p:nvSpPr>
          <p:spPr>
            <a:xfrm>
              <a:off x="4823640" y="2065680"/>
              <a:ext cx="278280" cy="1684080"/>
            </a:xfrm>
            <a:custGeom>
              <a:avLst/>
              <a:gdLst>
                <a:gd name="f0" fmla="val w"/>
                <a:gd name="f1" fmla="val h"/>
                <a:gd name="f2" fmla="val 0"/>
                <a:gd name="f3" fmla="val 302552"/>
                <a:gd name="f4" fmla="val 1922798"/>
                <a:gd name="f5" fmla="*/ f0 1 302552"/>
                <a:gd name="f6" fmla="*/ f1 1 1922798"/>
                <a:gd name="f7" fmla="val f2"/>
                <a:gd name="f8" fmla="val f3"/>
                <a:gd name="f9" fmla="val f4"/>
                <a:gd name="f10" fmla="+- f9 0 f7"/>
                <a:gd name="f11" fmla="+- f8 0 f7"/>
                <a:gd name="f12" fmla="*/ f11 1 302552"/>
                <a:gd name="f13" fmla="*/ f10 1 1922798"/>
                <a:gd name="f14" fmla="*/ 0 1 f12"/>
                <a:gd name="f15" fmla="*/ 302552 1 f12"/>
                <a:gd name="f16" fmla="*/ 0 1 f13"/>
                <a:gd name="f17" fmla="*/ 1922798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302552" h="1922798">
                  <a:moveTo>
                    <a:pt x="f2" y="f2"/>
                  </a:moveTo>
                  <a:lnTo>
                    <a:pt x="f2" y="f4"/>
                  </a:lnTo>
                  <a:lnTo>
                    <a:pt x="f3" y="f4"/>
                  </a:lnTo>
                </a:path>
              </a:pathLst>
            </a:custGeom>
            <a:noFill/>
            <a:ln w="12600" cap="flat">
              <a:solidFill>
                <a:srgbClr val="34599C"/>
              </a:solidFill>
              <a:prstDash val="solid"/>
              <a:miter/>
            </a:ln>
          </p:spPr>
          <p:txBody>
            <a:bodyPr vert="horz" wrap="square" lIns="96120" tIns="51120" rIns="96120" bIns="51120" anchorCtr="0" compatLnSpc="0"/>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20" name="Freeform: Shape 19">
              <a:extLst>
                <a:ext uri="{FF2B5EF4-FFF2-40B4-BE49-F238E27FC236}">
                  <a16:creationId xmlns:a16="http://schemas.microsoft.com/office/drawing/2014/main" id="{B1B10AB2-4A45-40F2-9011-8B758CF9C2A6}"/>
                </a:ext>
              </a:extLst>
            </p:cNvPr>
            <p:cNvSpPr/>
            <p:nvPr/>
          </p:nvSpPr>
          <p:spPr>
            <a:xfrm>
              <a:off x="4823640" y="2065680"/>
              <a:ext cx="339480" cy="2732400"/>
            </a:xfrm>
            <a:custGeom>
              <a:avLst/>
              <a:gdLst>
                <a:gd name="f0" fmla="val w"/>
                <a:gd name="f1" fmla="val h"/>
                <a:gd name="f2" fmla="val 0"/>
                <a:gd name="f3" fmla="val 369182"/>
                <a:gd name="f4" fmla="val 3120300"/>
                <a:gd name="f5" fmla="*/ f0 1 369182"/>
                <a:gd name="f6" fmla="*/ f1 1 3120300"/>
                <a:gd name="f7" fmla="val f2"/>
                <a:gd name="f8" fmla="val f3"/>
                <a:gd name="f9" fmla="val f4"/>
                <a:gd name="f10" fmla="+- f9 0 f7"/>
                <a:gd name="f11" fmla="+- f8 0 f7"/>
                <a:gd name="f12" fmla="*/ f11 1 369182"/>
                <a:gd name="f13" fmla="*/ f10 1 3120300"/>
                <a:gd name="f14" fmla="*/ 0 1 f12"/>
                <a:gd name="f15" fmla="*/ 369182 1 f12"/>
                <a:gd name="f16" fmla="*/ 0 1 f13"/>
                <a:gd name="f17" fmla="*/ 3120300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369182" h="3120300">
                  <a:moveTo>
                    <a:pt x="f2" y="f2"/>
                  </a:moveTo>
                  <a:lnTo>
                    <a:pt x="f2" y="f4"/>
                  </a:lnTo>
                  <a:lnTo>
                    <a:pt x="f3" y="f4"/>
                  </a:lnTo>
                </a:path>
              </a:pathLst>
            </a:custGeom>
            <a:noFill/>
            <a:ln w="12600" cap="flat">
              <a:solidFill>
                <a:srgbClr val="34599C"/>
              </a:solidFill>
              <a:prstDash val="solid"/>
              <a:miter/>
            </a:ln>
          </p:spPr>
          <p:txBody>
            <a:bodyPr vert="horz" wrap="square" lIns="96120" tIns="51120" rIns="96120" bIns="51120" anchorCtr="0" compatLnSpc="0"/>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22" name="Freeform: Shape 21">
              <a:extLst>
                <a:ext uri="{FF2B5EF4-FFF2-40B4-BE49-F238E27FC236}">
                  <a16:creationId xmlns:a16="http://schemas.microsoft.com/office/drawing/2014/main" id="{61960B1C-5E3C-413B-BC60-22FB76A092BD}"/>
                </a:ext>
              </a:extLst>
            </p:cNvPr>
            <p:cNvSpPr/>
            <p:nvPr/>
          </p:nvSpPr>
          <p:spPr>
            <a:xfrm>
              <a:off x="4823640" y="2065680"/>
              <a:ext cx="360000" cy="3804480"/>
            </a:xfrm>
            <a:custGeom>
              <a:avLst/>
              <a:gdLst>
                <a:gd name="f0" fmla="val w"/>
                <a:gd name="f1" fmla="val h"/>
                <a:gd name="f2" fmla="val 0"/>
                <a:gd name="f3" fmla="val 391366"/>
                <a:gd name="f4" fmla="val 4344150"/>
                <a:gd name="f5" fmla="*/ f0 1 391366"/>
                <a:gd name="f6" fmla="*/ f1 1 4344150"/>
                <a:gd name="f7" fmla="val f2"/>
                <a:gd name="f8" fmla="val f3"/>
                <a:gd name="f9" fmla="val f4"/>
                <a:gd name="f10" fmla="+- f9 0 f7"/>
                <a:gd name="f11" fmla="+- f8 0 f7"/>
                <a:gd name="f12" fmla="*/ f11 1 391366"/>
                <a:gd name="f13" fmla="*/ f10 1 4344150"/>
                <a:gd name="f14" fmla="*/ 0 1 f12"/>
                <a:gd name="f15" fmla="*/ 391366 1 f12"/>
                <a:gd name="f16" fmla="*/ 0 1 f13"/>
                <a:gd name="f17" fmla="*/ 4344150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391366" h="4344150">
                  <a:moveTo>
                    <a:pt x="f2" y="f2"/>
                  </a:moveTo>
                  <a:lnTo>
                    <a:pt x="f2" y="f4"/>
                  </a:lnTo>
                  <a:lnTo>
                    <a:pt x="f3" y="f4"/>
                  </a:lnTo>
                </a:path>
              </a:pathLst>
            </a:custGeom>
            <a:noFill/>
            <a:ln w="12600" cap="flat">
              <a:solidFill>
                <a:srgbClr val="34599C"/>
              </a:solidFill>
              <a:prstDash val="solid"/>
              <a:miter/>
            </a:ln>
          </p:spPr>
          <p:txBody>
            <a:bodyPr vert="horz" wrap="square" lIns="96120" tIns="51120" rIns="96120" bIns="51120" anchorCtr="0" compatLnSpc="0"/>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23" name="Freeform: Shape 22">
              <a:extLst>
                <a:ext uri="{FF2B5EF4-FFF2-40B4-BE49-F238E27FC236}">
                  <a16:creationId xmlns:a16="http://schemas.microsoft.com/office/drawing/2014/main" id="{EC133670-8409-4513-83F5-C8C9204486F3}"/>
                </a:ext>
              </a:extLst>
            </p:cNvPr>
            <p:cNvSpPr/>
            <p:nvPr/>
          </p:nvSpPr>
          <p:spPr>
            <a:xfrm>
              <a:off x="5183640" y="5447159"/>
              <a:ext cx="3606120" cy="846719"/>
            </a:xfrm>
            <a:custGeom>
              <a:avLst/>
              <a:gdLst>
                <a:gd name="f0" fmla="val 10800000"/>
                <a:gd name="f1" fmla="val 5400000"/>
                <a:gd name="f2" fmla="val 180"/>
                <a:gd name="f3" fmla="val w"/>
                <a:gd name="f4" fmla="val h"/>
                <a:gd name="f5" fmla="val 0"/>
                <a:gd name="f6" fmla="val 3920309"/>
                <a:gd name="f7" fmla="val 966881"/>
                <a:gd name="f8" fmla="val 96688"/>
                <a:gd name="f9" fmla="val 43289"/>
                <a:gd name="f10" fmla="val 3823621"/>
                <a:gd name="f11" fmla="val 3877020"/>
                <a:gd name="f12" fmla="val 870193"/>
                <a:gd name="f13" fmla="val 923592"/>
                <a:gd name="f14" fmla="+- 0 0 0"/>
                <a:gd name="f15" fmla="*/ f3 1 3920309"/>
                <a:gd name="f16" fmla="*/ f4 1 966881"/>
                <a:gd name="f17" fmla="val f5"/>
                <a:gd name="f18" fmla="val f6"/>
                <a:gd name="f19" fmla="val f7"/>
                <a:gd name="f20" fmla="*/ f14 f0 1"/>
                <a:gd name="f21" fmla="+- f19 0 f17"/>
                <a:gd name="f22" fmla="+- f18 0 f17"/>
                <a:gd name="f23" fmla="*/ f20 1 f2"/>
                <a:gd name="f24" fmla="*/ f22 1 3920309"/>
                <a:gd name="f25" fmla="*/ f21 1 966881"/>
                <a:gd name="f26" fmla="*/ 0 f22 1"/>
                <a:gd name="f27" fmla="*/ 96688 f21 1"/>
                <a:gd name="f28" fmla="*/ 96688 f22 1"/>
                <a:gd name="f29" fmla="*/ 0 f21 1"/>
                <a:gd name="f30" fmla="*/ 3823621 f22 1"/>
                <a:gd name="f31" fmla="*/ 3920309 f22 1"/>
                <a:gd name="f32" fmla="*/ 870193 f21 1"/>
                <a:gd name="f33" fmla="*/ 966881 f21 1"/>
                <a:gd name="f34" fmla="+- f23 0 f1"/>
                <a:gd name="f35" fmla="*/ f26 1 3920309"/>
                <a:gd name="f36" fmla="*/ f27 1 966881"/>
                <a:gd name="f37" fmla="*/ f28 1 3920309"/>
                <a:gd name="f38" fmla="*/ f29 1 966881"/>
                <a:gd name="f39" fmla="*/ f30 1 3920309"/>
                <a:gd name="f40" fmla="*/ f31 1 3920309"/>
                <a:gd name="f41" fmla="*/ f32 1 966881"/>
                <a:gd name="f42" fmla="*/ f33 1 9668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3920309" h="9668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600" cap="flat">
              <a:solidFill>
                <a:srgbClr val="4472C4"/>
              </a:solidFill>
              <a:prstDash val="solid"/>
              <a:miter/>
            </a:ln>
          </p:spPr>
          <p:txBody>
            <a:bodyPr vert="horz" wrap="square" lIns="66600" tIns="53640" rIns="66600" bIns="53640" anchor="ctr" anchorCtr="0" compatLnSpc="0">
              <a:noAutofit/>
            </a:bodyPr>
            <a:lstStyle/>
            <a:p>
              <a:pPr marL="0" marR="0" lvl="0" indent="0" algn="l" rtl="0" hangingPunct="1">
                <a:lnSpc>
                  <a:spcPct val="90000"/>
                </a:lnSpc>
                <a:spcBef>
                  <a:spcPts val="0"/>
                </a:spcBef>
                <a:spcAft>
                  <a:spcPts val="799"/>
                </a:spcAft>
                <a:buNone/>
                <a:tabLst/>
              </a:pPr>
              <a:r>
                <a:rPr lang="en-GB" sz="2000" b="0" i="0" u="none" strike="noStrike" kern="1200" spc="0" baseline="0">
                  <a:ln>
                    <a:noFill/>
                  </a:ln>
                  <a:solidFill>
                    <a:srgbClr val="000000"/>
                  </a:solidFill>
                  <a:latin typeface="Arial Narrow" panose="020B0606020202030204" pitchFamily="34" charset="0"/>
                  <a:ea typeface="Arial Unicode MS" pitchFamily="2"/>
                  <a:cs typeface="Calibri" pitchFamily="34"/>
                </a:rPr>
                <a:t>Balance of payments: tradable (ex, manufacturing goods) versus non tradable goods/services</a:t>
              </a:r>
            </a:p>
          </p:txBody>
        </p:sp>
        <p:sp>
          <p:nvSpPr>
            <p:cNvPr id="24" name="Freeform: Shape 23">
              <a:extLst>
                <a:ext uri="{FF2B5EF4-FFF2-40B4-BE49-F238E27FC236}">
                  <a16:creationId xmlns:a16="http://schemas.microsoft.com/office/drawing/2014/main" id="{451684AE-FAA5-44EA-8393-0F36F423FBD6}"/>
                </a:ext>
              </a:extLst>
            </p:cNvPr>
            <p:cNvSpPr/>
            <p:nvPr/>
          </p:nvSpPr>
          <p:spPr>
            <a:xfrm>
              <a:off x="8561880" y="1219320"/>
              <a:ext cx="1778760" cy="846719"/>
            </a:xfrm>
            <a:custGeom>
              <a:avLst/>
              <a:gdLst>
                <a:gd name="f0" fmla="val 10800000"/>
                <a:gd name="f1" fmla="val 5400000"/>
                <a:gd name="f2" fmla="val 180"/>
                <a:gd name="f3" fmla="val w"/>
                <a:gd name="f4" fmla="val h"/>
                <a:gd name="f5" fmla="val 0"/>
                <a:gd name="f6" fmla="val 1933762"/>
                <a:gd name="f7" fmla="val 966881"/>
                <a:gd name="f8" fmla="val 96688"/>
                <a:gd name="f9" fmla="val 43289"/>
                <a:gd name="f10" fmla="val 1837074"/>
                <a:gd name="f11" fmla="val 1890473"/>
                <a:gd name="f12" fmla="val 870193"/>
                <a:gd name="f13" fmla="val 923592"/>
                <a:gd name="f14" fmla="+- 0 0 0"/>
                <a:gd name="f15" fmla="*/ f3 1 1933762"/>
                <a:gd name="f16" fmla="*/ f4 1 966881"/>
                <a:gd name="f17" fmla="val f5"/>
                <a:gd name="f18" fmla="val f6"/>
                <a:gd name="f19" fmla="val f7"/>
                <a:gd name="f20" fmla="*/ f14 f0 1"/>
                <a:gd name="f21" fmla="+- f19 0 f17"/>
                <a:gd name="f22" fmla="+- f18 0 f17"/>
                <a:gd name="f23" fmla="*/ f20 1 f2"/>
                <a:gd name="f24" fmla="*/ f22 1 1933762"/>
                <a:gd name="f25" fmla="*/ f21 1 966881"/>
                <a:gd name="f26" fmla="*/ 0 f22 1"/>
                <a:gd name="f27" fmla="*/ 96688 f21 1"/>
                <a:gd name="f28" fmla="*/ 96688 f22 1"/>
                <a:gd name="f29" fmla="*/ 0 f21 1"/>
                <a:gd name="f30" fmla="*/ 1837074 f22 1"/>
                <a:gd name="f31" fmla="*/ 1933762 f22 1"/>
                <a:gd name="f32" fmla="*/ 870193 f21 1"/>
                <a:gd name="f33" fmla="*/ 966881 f21 1"/>
                <a:gd name="f34" fmla="+- f23 0 f1"/>
                <a:gd name="f35" fmla="*/ f26 1 1933762"/>
                <a:gd name="f36" fmla="*/ f27 1 966881"/>
                <a:gd name="f37" fmla="*/ f28 1 1933762"/>
                <a:gd name="f38" fmla="*/ f29 1 966881"/>
                <a:gd name="f39" fmla="*/ f30 1 1933762"/>
                <a:gd name="f40" fmla="*/ f31 1 1933762"/>
                <a:gd name="f41" fmla="*/ f32 1 966881"/>
                <a:gd name="f42" fmla="*/ f33 1 9668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933762" h="9668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4472C4"/>
            </a:solidFill>
            <a:ln w="12600" cap="flat">
              <a:solidFill>
                <a:srgbClr val="FFFFFF"/>
              </a:solidFill>
              <a:prstDash val="solid"/>
              <a:miter/>
            </a:ln>
          </p:spPr>
          <p:txBody>
            <a:bodyPr vert="horz" wrap="square" lIns="74160" tIns="58680" rIns="74160" bIns="58680" anchor="ctr" anchorCtr="1" compatLnSpc="0">
              <a:noAutofit/>
            </a:bodyPr>
            <a:lstStyle/>
            <a:p>
              <a:pPr marL="0" marR="0" lvl="0" indent="0" algn="ctr" rtl="0" hangingPunct="1">
                <a:lnSpc>
                  <a:spcPct val="90000"/>
                </a:lnSpc>
                <a:spcBef>
                  <a:spcPts val="0"/>
                </a:spcBef>
                <a:spcAft>
                  <a:spcPts val="1001"/>
                </a:spcAft>
                <a:buNone/>
                <a:tabLst/>
              </a:pPr>
              <a:r>
                <a:rPr lang="en-GB" sz="2400" b="0" i="0" u="none" strike="noStrike" kern="1200" spc="0" baseline="0">
                  <a:ln>
                    <a:noFill/>
                  </a:ln>
                  <a:solidFill>
                    <a:srgbClr val="FFFFFF"/>
                  </a:solidFill>
                  <a:latin typeface="Arial Narrow" panose="020B0606020202030204" pitchFamily="34" charset="0"/>
                  <a:ea typeface="Arial Unicode MS" pitchFamily="2"/>
                  <a:cs typeface="Arial Unicode MS" pitchFamily="2"/>
                </a:rPr>
                <a:t>Higher Income (Y)</a:t>
              </a:r>
            </a:p>
          </p:txBody>
        </p:sp>
        <p:sp>
          <p:nvSpPr>
            <p:cNvPr id="25" name="Freeform: Shape 24">
              <a:extLst>
                <a:ext uri="{FF2B5EF4-FFF2-40B4-BE49-F238E27FC236}">
                  <a16:creationId xmlns:a16="http://schemas.microsoft.com/office/drawing/2014/main" id="{895C788B-5CEF-40C6-82EA-9DB085AC15B4}"/>
                </a:ext>
              </a:extLst>
            </p:cNvPr>
            <p:cNvSpPr/>
            <p:nvPr/>
          </p:nvSpPr>
          <p:spPr>
            <a:xfrm>
              <a:off x="8739720" y="2065680"/>
              <a:ext cx="555480" cy="635400"/>
            </a:xfrm>
            <a:custGeom>
              <a:avLst/>
              <a:gdLst>
                <a:gd name="f0" fmla="val w"/>
                <a:gd name="f1" fmla="val h"/>
                <a:gd name="f2" fmla="val 0"/>
                <a:gd name="f3" fmla="val 604061"/>
                <a:gd name="f4" fmla="val 725296"/>
                <a:gd name="f5" fmla="*/ f0 1 604061"/>
                <a:gd name="f6" fmla="*/ f1 1 725296"/>
                <a:gd name="f7" fmla="val f2"/>
                <a:gd name="f8" fmla="val f3"/>
                <a:gd name="f9" fmla="val f4"/>
                <a:gd name="f10" fmla="+- f9 0 f7"/>
                <a:gd name="f11" fmla="+- f8 0 f7"/>
                <a:gd name="f12" fmla="*/ f11 1 604061"/>
                <a:gd name="f13" fmla="*/ f10 1 725296"/>
                <a:gd name="f14" fmla="*/ 0 1 f12"/>
                <a:gd name="f15" fmla="*/ 604061 1 f12"/>
                <a:gd name="f16" fmla="*/ 0 1 f13"/>
                <a:gd name="f17" fmla="*/ 725296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604061" h="725296">
                  <a:moveTo>
                    <a:pt x="f2" y="f2"/>
                  </a:moveTo>
                  <a:lnTo>
                    <a:pt x="f2" y="f4"/>
                  </a:lnTo>
                  <a:lnTo>
                    <a:pt x="f3" y="f4"/>
                  </a:lnTo>
                </a:path>
              </a:pathLst>
            </a:custGeom>
            <a:noFill/>
            <a:ln w="12600" cap="flat">
              <a:solidFill>
                <a:srgbClr val="34599C"/>
              </a:solidFill>
              <a:prstDash val="solid"/>
              <a:miter/>
            </a:ln>
          </p:spPr>
          <p:txBody>
            <a:bodyPr vert="horz" wrap="square" lIns="96120" tIns="51120" rIns="96120" bIns="51120" anchorCtr="0" compatLnSpc="0"/>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26" name="Freeform: Shape 25">
              <a:extLst>
                <a:ext uri="{FF2B5EF4-FFF2-40B4-BE49-F238E27FC236}">
                  <a16:creationId xmlns:a16="http://schemas.microsoft.com/office/drawing/2014/main" id="{731C0DCF-EEEA-4990-93BD-F70381BCDA1B}"/>
                </a:ext>
              </a:extLst>
            </p:cNvPr>
            <p:cNvSpPr/>
            <p:nvPr/>
          </p:nvSpPr>
          <p:spPr>
            <a:xfrm>
              <a:off x="9295200" y="2277719"/>
              <a:ext cx="2016719" cy="846719"/>
            </a:xfrm>
            <a:custGeom>
              <a:avLst/>
              <a:gdLst>
                <a:gd name="f0" fmla="val 10800000"/>
                <a:gd name="f1" fmla="val 5400000"/>
                <a:gd name="f2" fmla="val 180"/>
                <a:gd name="f3" fmla="val w"/>
                <a:gd name="f4" fmla="val h"/>
                <a:gd name="f5" fmla="val 0"/>
                <a:gd name="f6" fmla="val 2192469"/>
                <a:gd name="f7" fmla="val 966881"/>
                <a:gd name="f8" fmla="val 96688"/>
                <a:gd name="f9" fmla="val 43289"/>
                <a:gd name="f10" fmla="val 2095781"/>
                <a:gd name="f11" fmla="val 2149180"/>
                <a:gd name="f12" fmla="val 870193"/>
                <a:gd name="f13" fmla="val 923592"/>
                <a:gd name="f14" fmla="+- 0 0 0"/>
                <a:gd name="f15" fmla="*/ f3 1 2192469"/>
                <a:gd name="f16" fmla="*/ f4 1 966881"/>
                <a:gd name="f17" fmla="val f5"/>
                <a:gd name="f18" fmla="val f6"/>
                <a:gd name="f19" fmla="val f7"/>
                <a:gd name="f20" fmla="*/ f14 f0 1"/>
                <a:gd name="f21" fmla="+- f19 0 f17"/>
                <a:gd name="f22" fmla="+- f18 0 f17"/>
                <a:gd name="f23" fmla="*/ f20 1 f2"/>
                <a:gd name="f24" fmla="*/ f22 1 2192469"/>
                <a:gd name="f25" fmla="*/ f21 1 966881"/>
                <a:gd name="f26" fmla="*/ 0 f22 1"/>
                <a:gd name="f27" fmla="*/ 96688 f21 1"/>
                <a:gd name="f28" fmla="*/ 96688 f22 1"/>
                <a:gd name="f29" fmla="*/ 0 f21 1"/>
                <a:gd name="f30" fmla="*/ 2095781 f22 1"/>
                <a:gd name="f31" fmla="*/ 2192469 f22 1"/>
                <a:gd name="f32" fmla="*/ 870193 f21 1"/>
                <a:gd name="f33" fmla="*/ 966881 f21 1"/>
                <a:gd name="f34" fmla="+- f23 0 f1"/>
                <a:gd name="f35" fmla="*/ f26 1 2192469"/>
                <a:gd name="f36" fmla="*/ f27 1 966881"/>
                <a:gd name="f37" fmla="*/ f28 1 2192469"/>
                <a:gd name="f38" fmla="*/ f29 1 966881"/>
                <a:gd name="f39" fmla="*/ f30 1 2192469"/>
                <a:gd name="f40" fmla="*/ f31 1 2192469"/>
                <a:gd name="f41" fmla="*/ f32 1 966881"/>
                <a:gd name="f42" fmla="*/ f33 1 9668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192469" h="9668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600" cap="flat">
              <a:solidFill>
                <a:srgbClr val="4472C4"/>
              </a:solidFill>
              <a:prstDash val="solid"/>
              <a:miter/>
            </a:ln>
          </p:spPr>
          <p:txBody>
            <a:bodyPr vert="horz" wrap="square" lIns="66600" tIns="53640" rIns="66600" bIns="53640" anchor="ctr" anchorCtr="0" compatLnSpc="0">
              <a:noAutofit/>
            </a:bodyPr>
            <a:lstStyle/>
            <a:p>
              <a:pPr marL="0" marR="0" lvl="0" indent="0" algn="l" rtl="0" hangingPunct="1">
                <a:lnSpc>
                  <a:spcPct val="90000"/>
                </a:lnSpc>
                <a:spcBef>
                  <a:spcPts val="0"/>
                </a:spcBef>
                <a:spcAft>
                  <a:spcPts val="799"/>
                </a:spcAft>
                <a:buNone/>
                <a:tabLst/>
              </a:pPr>
              <a:r>
                <a:rPr lang="en-GB" sz="2000" b="0" u="none" strike="noStrike" kern="1200" spc="0" baseline="0" dirty="0">
                  <a:ln>
                    <a:noFill/>
                  </a:ln>
                  <a:solidFill>
                    <a:srgbClr val="000000"/>
                  </a:solidFill>
                  <a:latin typeface="Arial Narrow" panose="020B0606020202030204" pitchFamily="34" charset="0"/>
                  <a:ea typeface="Arial Unicode MS" pitchFamily="2"/>
                  <a:cs typeface="Calibri" pitchFamily="34"/>
                </a:rPr>
                <a:t>Higher demand, savings and investment</a:t>
              </a:r>
            </a:p>
          </p:txBody>
        </p:sp>
        <p:sp>
          <p:nvSpPr>
            <p:cNvPr id="27" name="Freeform: Shape 26">
              <a:extLst>
                <a:ext uri="{FF2B5EF4-FFF2-40B4-BE49-F238E27FC236}">
                  <a16:creationId xmlns:a16="http://schemas.microsoft.com/office/drawing/2014/main" id="{01943EA9-25C2-4957-AA16-AE50A74D333C}"/>
                </a:ext>
              </a:extLst>
            </p:cNvPr>
            <p:cNvSpPr/>
            <p:nvPr/>
          </p:nvSpPr>
          <p:spPr>
            <a:xfrm>
              <a:off x="8739720" y="2065680"/>
              <a:ext cx="606600" cy="1693800"/>
            </a:xfrm>
            <a:custGeom>
              <a:avLst/>
              <a:gdLst>
                <a:gd name="f0" fmla="val w"/>
                <a:gd name="f1" fmla="val h"/>
                <a:gd name="f2" fmla="val 0"/>
                <a:gd name="f3" fmla="val 659567"/>
                <a:gd name="f4" fmla="val 1933898"/>
                <a:gd name="f5" fmla="*/ f0 1 659567"/>
                <a:gd name="f6" fmla="*/ f1 1 1933898"/>
                <a:gd name="f7" fmla="val f2"/>
                <a:gd name="f8" fmla="val f3"/>
                <a:gd name="f9" fmla="val f4"/>
                <a:gd name="f10" fmla="+- f9 0 f7"/>
                <a:gd name="f11" fmla="+- f8 0 f7"/>
                <a:gd name="f12" fmla="*/ f11 1 659567"/>
                <a:gd name="f13" fmla="*/ f10 1 1933898"/>
                <a:gd name="f14" fmla="*/ 0 1 f12"/>
                <a:gd name="f15" fmla="*/ 659567 1 f12"/>
                <a:gd name="f16" fmla="*/ 0 1 f13"/>
                <a:gd name="f17" fmla="*/ 1933898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659567" h="1933898">
                  <a:moveTo>
                    <a:pt x="f2" y="f2"/>
                  </a:moveTo>
                  <a:lnTo>
                    <a:pt x="f2" y="f4"/>
                  </a:lnTo>
                  <a:lnTo>
                    <a:pt x="f3" y="f4"/>
                  </a:lnTo>
                </a:path>
              </a:pathLst>
            </a:custGeom>
            <a:noFill/>
            <a:ln w="12600" cap="flat">
              <a:solidFill>
                <a:srgbClr val="34599C"/>
              </a:solidFill>
              <a:prstDash val="solid"/>
              <a:miter/>
            </a:ln>
          </p:spPr>
          <p:txBody>
            <a:bodyPr vert="horz" wrap="square" lIns="96120" tIns="51120" rIns="96120" bIns="51120" anchorCtr="0" compatLnSpc="0"/>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28" name="Freeform: Shape 27">
              <a:extLst>
                <a:ext uri="{FF2B5EF4-FFF2-40B4-BE49-F238E27FC236}">
                  <a16:creationId xmlns:a16="http://schemas.microsoft.com/office/drawing/2014/main" id="{ED25A0E3-0049-4FC8-8C6D-C9C03B37365B}"/>
                </a:ext>
              </a:extLst>
            </p:cNvPr>
            <p:cNvSpPr/>
            <p:nvPr/>
          </p:nvSpPr>
          <p:spPr>
            <a:xfrm>
              <a:off x="9346680" y="3336120"/>
              <a:ext cx="2073960" cy="979088"/>
            </a:xfrm>
            <a:custGeom>
              <a:avLst/>
              <a:gdLst>
                <a:gd name="f0" fmla="val 10800000"/>
                <a:gd name="f1" fmla="val 5400000"/>
                <a:gd name="f2" fmla="val 180"/>
                <a:gd name="f3" fmla="val w"/>
                <a:gd name="f4" fmla="val h"/>
                <a:gd name="f5" fmla="val 0"/>
                <a:gd name="f6" fmla="val 2254844"/>
                <a:gd name="f7" fmla="val 966881"/>
                <a:gd name="f8" fmla="val 96688"/>
                <a:gd name="f9" fmla="val 43289"/>
                <a:gd name="f10" fmla="val 2158156"/>
                <a:gd name="f11" fmla="val 2211555"/>
                <a:gd name="f12" fmla="val 870193"/>
                <a:gd name="f13" fmla="val 923592"/>
                <a:gd name="f14" fmla="+- 0 0 0"/>
                <a:gd name="f15" fmla="*/ f3 1 2254844"/>
                <a:gd name="f16" fmla="*/ f4 1 966881"/>
                <a:gd name="f17" fmla="val f5"/>
                <a:gd name="f18" fmla="val f6"/>
                <a:gd name="f19" fmla="val f7"/>
                <a:gd name="f20" fmla="*/ f14 f0 1"/>
                <a:gd name="f21" fmla="+- f19 0 f17"/>
                <a:gd name="f22" fmla="+- f18 0 f17"/>
                <a:gd name="f23" fmla="*/ f20 1 f2"/>
                <a:gd name="f24" fmla="*/ f22 1 2254844"/>
                <a:gd name="f25" fmla="*/ f21 1 966881"/>
                <a:gd name="f26" fmla="*/ 0 f22 1"/>
                <a:gd name="f27" fmla="*/ 96688 f21 1"/>
                <a:gd name="f28" fmla="*/ 96688 f22 1"/>
                <a:gd name="f29" fmla="*/ 0 f21 1"/>
                <a:gd name="f30" fmla="*/ 2158156 f22 1"/>
                <a:gd name="f31" fmla="*/ 2254844 f22 1"/>
                <a:gd name="f32" fmla="*/ 870193 f21 1"/>
                <a:gd name="f33" fmla="*/ 966881 f21 1"/>
                <a:gd name="f34" fmla="+- f23 0 f1"/>
                <a:gd name="f35" fmla="*/ f26 1 2254844"/>
                <a:gd name="f36" fmla="*/ f27 1 966881"/>
                <a:gd name="f37" fmla="*/ f28 1 2254844"/>
                <a:gd name="f38" fmla="*/ f29 1 966881"/>
                <a:gd name="f39" fmla="*/ f30 1 2254844"/>
                <a:gd name="f40" fmla="*/ f31 1 2254844"/>
                <a:gd name="f41" fmla="*/ f32 1 966881"/>
                <a:gd name="f42" fmla="*/ f33 1 9668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254844" h="9668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600" cap="flat">
              <a:solidFill>
                <a:srgbClr val="4472C4"/>
              </a:solidFill>
              <a:prstDash val="solid"/>
              <a:miter/>
            </a:ln>
          </p:spPr>
          <p:txBody>
            <a:bodyPr vert="horz" wrap="square" lIns="66600" tIns="53640" rIns="66600" bIns="53640" anchor="ctr" anchorCtr="0" compatLnSpc="0">
              <a:noAutofit/>
            </a:bodyPr>
            <a:lstStyle/>
            <a:p>
              <a:pPr marL="0" marR="0" lvl="0" indent="0" algn="l" rtl="0" hangingPunct="1">
                <a:lnSpc>
                  <a:spcPct val="90000"/>
                </a:lnSpc>
                <a:spcBef>
                  <a:spcPts val="0"/>
                </a:spcBef>
                <a:spcAft>
                  <a:spcPts val="799"/>
                </a:spcAft>
                <a:buNone/>
                <a:tabLst/>
              </a:pPr>
              <a:r>
                <a:rPr lang="en-GB" sz="2000" b="0" i="0" u="none" strike="noStrike" kern="1200" spc="0" baseline="0" dirty="0">
                  <a:ln>
                    <a:noFill/>
                  </a:ln>
                  <a:solidFill>
                    <a:srgbClr val="000000"/>
                  </a:solidFill>
                  <a:latin typeface="Arial Narrow" panose="020B0606020202030204" pitchFamily="34" charset="0"/>
                  <a:ea typeface="Arial Unicode MS" pitchFamily="2"/>
                  <a:cs typeface="Calibri" pitchFamily="34"/>
                </a:rPr>
                <a:t>Satisfaction of broader material needs in goods and services</a:t>
              </a:r>
            </a:p>
          </p:txBody>
        </p:sp>
        <p:sp>
          <p:nvSpPr>
            <p:cNvPr id="29" name="Freeform: Shape 28">
              <a:extLst>
                <a:ext uri="{FF2B5EF4-FFF2-40B4-BE49-F238E27FC236}">
                  <a16:creationId xmlns:a16="http://schemas.microsoft.com/office/drawing/2014/main" id="{658924CF-AE70-4652-8623-5410BC14201C}"/>
                </a:ext>
              </a:extLst>
            </p:cNvPr>
            <p:cNvSpPr/>
            <p:nvPr/>
          </p:nvSpPr>
          <p:spPr>
            <a:xfrm>
              <a:off x="8739720" y="2065680"/>
              <a:ext cx="606600" cy="2870280"/>
            </a:xfrm>
            <a:custGeom>
              <a:avLst/>
              <a:gdLst>
                <a:gd name="f0" fmla="val w"/>
                <a:gd name="f1" fmla="val h"/>
                <a:gd name="f2" fmla="val 0"/>
                <a:gd name="f3" fmla="val 659567"/>
                <a:gd name="f4" fmla="val 3277351"/>
                <a:gd name="f5" fmla="*/ f0 1 659567"/>
                <a:gd name="f6" fmla="*/ f1 1 3277351"/>
                <a:gd name="f7" fmla="val f2"/>
                <a:gd name="f8" fmla="val f3"/>
                <a:gd name="f9" fmla="val f4"/>
                <a:gd name="f10" fmla="+- f9 0 f7"/>
                <a:gd name="f11" fmla="+- f8 0 f7"/>
                <a:gd name="f12" fmla="*/ f11 1 659567"/>
                <a:gd name="f13" fmla="*/ f10 1 3277351"/>
                <a:gd name="f14" fmla="*/ 0 1 f12"/>
                <a:gd name="f15" fmla="*/ 659567 1 f12"/>
                <a:gd name="f16" fmla="*/ 0 1 f13"/>
                <a:gd name="f17" fmla="*/ 3277351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659567" h="3277351">
                  <a:moveTo>
                    <a:pt x="f2" y="f2"/>
                  </a:moveTo>
                  <a:lnTo>
                    <a:pt x="f2" y="f4"/>
                  </a:lnTo>
                  <a:lnTo>
                    <a:pt x="f3" y="f4"/>
                  </a:lnTo>
                </a:path>
              </a:pathLst>
            </a:custGeom>
            <a:noFill/>
            <a:ln w="12600" cap="flat">
              <a:solidFill>
                <a:srgbClr val="34599C"/>
              </a:solidFill>
              <a:prstDash val="solid"/>
              <a:miter/>
            </a:ln>
          </p:spPr>
          <p:txBody>
            <a:bodyPr vert="horz" wrap="square" lIns="96120" tIns="51120" rIns="96120" bIns="51120" anchorCtr="0" compatLnSpc="0"/>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30" name="Freeform: Shape 29">
              <a:extLst>
                <a:ext uri="{FF2B5EF4-FFF2-40B4-BE49-F238E27FC236}">
                  <a16:creationId xmlns:a16="http://schemas.microsoft.com/office/drawing/2014/main" id="{F60356BB-4C56-47B8-A925-84535CDAAD4C}"/>
                </a:ext>
              </a:extLst>
            </p:cNvPr>
            <p:cNvSpPr/>
            <p:nvPr/>
          </p:nvSpPr>
          <p:spPr>
            <a:xfrm>
              <a:off x="9346680" y="4394879"/>
              <a:ext cx="2019960" cy="1082880"/>
            </a:xfrm>
            <a:custGeom>
              <a:avLst/>
              <a:gdLst>
                <a:gd name="f0" fmla="val 10800000"/>
                <a:gd name="f1" fmla="val 5400000"/>
                <a:gd name="f2" fmla="val 180"/>
                <a:gd name="f3" fmla="val w"/>
                <a:gd name="f4" fmla="val h"/>
                <a:gd name="f5" fmla="val 0"/>
                <a:gd name="f6" fmla="val 2195919"/>
                <a:gd name="f7" fmla="val 1236583"/>
                <a:gd name="f8" fmla="val 123658"/>
                <a:gd name="f9" fmla="val 55364"/>
                <a:gd name="f10" fmla="val 2072261"/>
                <a:gd name="f11" fmla="val 2140555"/>
                <a:gd name="f12" fmla="val 1112925"/>
                <a:gd name="f13" fmla="val 1181219"/>
                <a:gd name="f14" fmla="+- 0 0 0"/>
                <a:gd name="f15" fmla="*/ f3 1 2195919"/>
                <a:gd name="f16" fmla="*/ f4 1 1236583"/>
                <a:gd name="f17" fmla="val f5"/>
                <a:gd name="f18" fmla="val f6"/>
                <a:gd name="f19" fmla="val f7"/>
                <a:gd name="f20" fmla="*/ f14 f0 1"/>
                <a:gd name="f21" fmla="+- f19 0 f17"/>
                <a:gd name="f22" fmla="+- f18 0 f17"/>
                <a:gd name="f23" fmla="*/ f20 1 f2"/>
                <a:gd name="f24" fmla="*/ f22 1 2195919"/>
                <a:gd name="f25" fmla="*/ f21 1 1236583"/>
                <a:gd name="f26" fmla="*/ 0 f22 1"/>
                <a:gd name="f27" fmla="*/ 123658 f21 1"/>
                <a:gd name="f28" fmla="*/ 123658 f22 1"/>
                <a:gd name="f29" fmla="*/ 0 f21 1"/>
                <a:gd name="f30" fmla="*/ 2072261 f22 1"/>
                <a:gd name="f31" fmla="*/ 2195919 f22 1"/>
                <a:gd name="f32" fmla="*/ 1112925 f21 1"/>
                <a:gd name="f33" fmla="*/ 1236583 f21 1"/>
                <a:gd name="f34" fmla="+- f23 0 f1"/>
                <a:gd name="f35" fmla="*/ f26 1 2195919"/>
                <a:gd name="f36" fmla="*/ f27 1 1236583"/>
                <a:gd name="f37" fmla="*/ f28 1 2195919"/>
                <a:gd name="f38" fmla="*/ f29 1 1236583"/>
                <a:gd name="f39" fmla="*/ f30 1 2195919"/>
                <a:gd name="f40" fmla="*/ f31 1 2195919"/>
                <a:gd name="f41" fmla="*/ f32 1 1236583"/>
                <a:gd name="f42" fmla="*/ f33 1 1236583"/>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195919" h="1236583">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600" cap="flat">
              <a:solidFill>
                <a:srgbClr val="4472C4"/>
              </a:solidFill>
              <a:prstDash val="solid"/>
              <a:miter/>
            </a:ln>
          </p:spPr>
          <p:txBody>
            <a:bodyPr vert="horz" wrap="square" lIns="74160" tIns="61560" rIns="74160" bIns="61560" anchor="ctr" anchorCtr="0" compatLnSpc="0">
              <a:noAutofit/>
            </a:bodyPr>
            <a:lstStyle/>
            <a:p>
              <a:pPr marL="0" marR="0" lvl="0" indent="0" algn="l" rtl="0" hangingPunct="1">
                <a:lnSpc>
                  <a:spcPct val="90000"/>
                </a:lnSpc>
                <a:spcBef>
                  <a:spcPts val="0"/>
                </a:spcBef>
                <a:spcAft>
                  <a:spcPts val="799"/>
                </a:spcAft>
                <a:buNone/>
                <a:tabLst/>
              </a:pPr>
              <a:r>
                <a:rPr lang="en-GB" sz="2000" b="0" i="0" u="none" strike="noStrike" kern="1200" spc="0" baseline="0" dirty="0">
                  <a:ln>
                    <a:noFill/>
                  </a:ln>
                  <a:solidFill>
                    <a:srgbClr val="000000"/>
                  </a:solidFill>
                  <a:latin typeface="Arial Narrow" panose="020B0606020202030204" pitchFamily="34" charset="0"/>
                  <a:ea typeface="Arial Unicode MS" pitchFamily="2"/>
                  <a:cs typeface="Calibri" pitchFamily="34"/>
                </a:rPr>
                <a:t>Significant import substitution through domestic linkages</a:t>
              </a:r>
            </a:p>
          </p:txBody>
        </p:sp>
        <p:sp>
          <p:nvSpPr>
            <p:cNvPr id="35" name="Freeform: Shape 34">
              <a:extLst>
                <a:ext uri="{FF2B5EF4-FFF2-40B4-BE49-F238E27FC236}">
                  <a16:creationId xmlns:a16="http://schemas.microsoft.com/office/drawing/2014/main" id="{7A0FE2C9-ADCE-4EFF-BD03-53691E179D9B}"/>
                </a:ext>
              </a:extLst>
            </p:cNvPr>
            <p:cNvSpPr/>
            <p:nvPr/>
          </p:nvSpPr>
          <p:spPr>
            <a:xfrm>
              <a:off x="5060521" y="2298515"/>
              <a:ext cx="2471239" cy="847079"/>
            </a:xfrm>
            <a:custGeom>
              <a:avLst/>
              <a:gdLst>
                <a:gd name="f0" fmla="val 10800000"/>
                <a:gd name="f1" fmla="val 5400000"/>
                <a:gd name="f2" fmla="val 180"/>
                <a:gd name="f3" fmla="val w"/>
                <a:gd name="f4" fmla="val h"/>
                <a:gd name="f5" fmla="val 0"/>
                <a:gd name="f6" fmla="val 2304813"/>
                <a:gd name="f7" fmla="val 966881"/>
                <a:gd name="f8" fmla="val 96688"/>
                <a:gd name="f9" fmla="val 43289"/>
                <a:gd name="f10" fmla="val 2208125"/>
                <a:gd name="f11" fmla="val 2261524"/>
                <a:gd name="f12" fmla="val 870193"/>
                <a:gd name="f13" fmla="val 923592"/>
                <a:gd name="f14" fmla="+- 0 0 0"/>
                <a:gd name="f15" fmla="*/ f3 1 2304813"/>
                <a:gd name="f16" fmla="*/ f4 1 966881"/>
                <a:gd name="f17" fmla="val f5"/>
                <a:gd name="f18" fmla="val f6"/>
                <a:gd name="f19" fmla="val f7"/>
                <a:gd name="f20" fmla="*/ f14 f0 1"/>
                <a:gd name="f21" fmla="+- f19 0 f17"/>
                <a:gd name="f22" fmla="+- f18 0 f17"/>
                <a:gd name="f23" fmla="*/ f20 1 f2"/>
                <a:gd name="f24" fmla="*/ f22 1 2304813"/>
                <a:gd name="f25" fmla="*/ f21 1 966881"/>
                <a:gd name="f26" fmla="*/ 0 f22 1"/>
                <a:gd name="f27" fmla="*/ 96688 f21 1"/>
                <a:gd name="f28" fmla="*/ 96688 f22 1"/>
                <a:gd name="f29" fmla="*/ 0 f21 1"/>
                <a:gd name="f30" fmla="*/ 2208125 f22 1"/>
                <a:gd name="f31" fmla="*/ 2304813 f22 1"/>
                <a:gd name="f32" fmla="*/ 870193 f21 1"/>
                <a:gd name="f33" fmla="*/ 966881 f21 1"/>
                <a:gd name="f34" fmla="+- f23 0 f1"/>
                <a:gd name="f35" fmla="*/ f26 1 2304813"/>
                <a:gd name="f36" fmla="*/ f27 1 966881"/>
                <a:gd name="f37" fmla="*/ f28 1 2304813"/>
                <a:gd name="f38" fmla="*/ f29 1 966881"/>
                <a:gd name="f39" fmla="*/ f30 1 2304813"/>
                <a:gd name="f40" fmla="*/ f31 1 2304813"/>
                <a:gd name="f41" fmla="*/ f32 1 966881"/>
                <a:gd name="f42" fmla="*/ f33 1 9668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304813" h="9668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600" cap="flat">
              <a:solidFill>
                <a:srgbClr val="4472C4"/>
              </a:solidFill>
              <a:prstDash val="solid"/>
              <a:miter/>
            </a:ln>
          </p:spPr>
          <p:txBody>
            <a:bodyPr vert="horz" wrap="square" lIns="66600" tIns="53640" rIns="66600" bIns="53640" anchor="ctr" anchorCtr="0" compatLnSpc="0">
              <a:noAutofit/>
            </a:bodyPr>
            <a:lstStyle/>
            <a:p>
              <a:pPr marL="0" marR="0" lvl="0" indent="0" algn="l" rtl="0" hangingPunct="1">
                <a:lnSpc>
                  <a:spcPct val="90000"/>
                </a:lnSpc>
                <a:spcBef>
                  <a:spcPts val="0"/>
                </a:spcBef>
                <a:spcAft>
                  <a:spcPts val="799"/>
                </a:spcAft>
                <a:buNone/>
                <a:tabLst/>
              </a:pPr>
              <a:r>
                <a:rPr lang="en-GB" sz="2000" b="0" i="0" u="none" strike="noStrike" kern="1200" spc="0" baseline="0" dirty="0">
                  <a:ln>
                    <a:noFill/>
                  </a:ln>
                  <a:solidFill>
                    <a:srgbClr val="000000"/>
                  </a:solidFill>
                  <a:latin typeface="Arial Narrow" panose="020B0606020202030204" pitchFamily="34" charset="0"/>
                  <a:ea typeface="Arial Unicode MS" pitchFamily="2"/>
                  <a:cs typeface="Calibri" pitchFamily="34"/>
                </a:rPr>
                <a:t>Minimize price and revenue volatility</a:t>
              </a:r>
            </a:p>
          </p:txBody>
        </p:sp>
        <p:sp>
          <p:nvSpPr>
            <p:cNvPr id="36" name="Freeform: Shape 35">
              <a:extLst>
                <a:ext uri="{FF2B5EF4-FFF2-40B4-BE49-F238E27FC236}">
                  <a16:creationId xmlns:a16="http://schemas.microsoft.com/office/drawing/2014/main" id="{37B59048-C80D-400B-BA03-030DC26787DA}"/>
                </a:ext>
              </a:extLst>
            </p:cNvPr>
            <p:cNvSpPr/>
            <p:nvPr/>
          </p:nvSpPr>
          <p:spPr>
            <a:xfrm>
              <a:off x="5101919" y="3199234"/>
              <a:ext cx="3284554" cy="1019519"/>
            </a:xfrm>
            <a:custGeom>
              <a:avLst/>
              <a:gdLst>
                <a:gd name="f0" fmla="val 10800000"/>
                <a:gd name="f1" fmla="val 5400000"/>
                <a:gd name="f2" fmla="val 180"/>
                <a:gd name="f3" fmla="val w"/>
                <a:gd name="f4" fmla="val h"/>
                <a:gd name="f5" fmla="val 0"/>
                <a:gd name="f6" fmla="val 3292718"/>
                <a:gd name="f7" fmla="val 966881"/>
                <a:gd name="f8" fmla="val 96688"/>
                <a:gd name="f9" fmla="val 43289"/>
                <a:gd name="f10" fmla="val 3196030"/>
                <a:gd name="f11" fmla="val 3249429"/>
                <a:gd name="f12" fmla="val 870193"/>
                <a:gd name="f13" fmla="val 923592"/>
                <a:gd name="f14" fmla="+- 0 0 0"/>
                <a:gd name="f15" fmla="*/ f3 1 3292718"/>
                <a:gd name="f16" fmla="*/ f4 1 966881"/>
                <a:gd name="f17" fmla="val f5"/>
                <a:gd name="f18" fmla="val f6"/>
                <a:gd name="f19" fmla="val f7"/>
                <a:gd name="f20" fmla="*/ f14 f0 1"/>
                <a:gd name="f21" fmla="+- f19 0 f17"/>
                <a:gd name="f22" fmla="+- f18 0 f17"/>
                <a:gd name="f23" fmla="*/ f20 1 f2"/>
                <a:gd name="f24" fmla="*/ f22 1 3292718"/>
                <a:gd name="f25" fmla="*/ f21 1 966881"/>
                <a:gd name="f26" fmla="*/ 0 f22 1"/>
                <a:gd name="f27" fmla="*/ 96688 f21 1"/>
                <a:gd name="f28" fmla="*/ 96688 f22 1"/>
                <a:gd name="f29" fmla="*/ 0 f21 1"/>
                <a:gd name="f30" fmla="*/ 3196030 f22 1"/>
                <a:gd name="f31" fmla="*/ 3292718 f22 1"/>
                <a:gd name="f32" fmla="*/ 870193 f21 1"/>
                <a:gd name="f33" fmla="*/ 966881 f21 1"/>
                <a:gd name="f34" fmla="+- f23 0 f1"/>
                <a:gd name="f35" fmla="*/ f26 1 3292718"/>
                <a:gd name="f36" fmla="*/ f27 1 966881"/>
                <a:gd name="f37" fmla="*/ f28 1 3292718"/>
                <a:gd name="f38" fmla="*/ f29 1 966881"/>
                <a:gd name="f39" fmla="*/ f30 1 3292718"/>
                <a:gd name="f40" fmla="*/ f31 1 3292718"/>
                <a:gd name="f41" fmla="*/ f32 1 966881"/>
                <a:gd name="f42" fmla="*/ f33 1 9668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3292718" h="9668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600" cap="flat">
              <a:solidFill>
                <a:srgbClr val="4472C4"/>
              </a:solidFill>
              <a:prstDash val="solid"/>
              <a:miter/>
            </a:ln>
          </p:spPr>
          <p:txBody>
            <a:bodyPr vert="horz" wrap="square" lIns="66600" tIns="53640" rIns="66600" bIns="53640" anchor="ctr" anchorCtr="0" compatLnSpc="0">
              <a:noAutofit/>
            </a:bodyPr>
            <a:lstStyle/>
            <a:p>
              <a:pPr marL="0" marR="0" lvl="0" indent="0" algn="l" rtl="0" hangingPunct="1">
                <a:lnSpc>
                  <a:spcPct val="90000"/>
                </a:lnSpc>
                <a:spcBef>
                  <a:spcPts val="0"/>
                </a:spcBef>
                <a:spcAft>
                  <a:spcPts val="799"/>
                </a:spcAft>
                <a:buNone/>
                <a:tabLst/>
              </a:pPr>
              <a:r>
                <a:rPr lang="en-GB" sz="2000" b="0" i="0" u="none" strike="noStrike" kern="1200" spc="0" baseline="0" dirty="0">
                  <a:ln>
                    <a:noFill/>
                  </a:ln>
                  <a:solidFill>
                    <a:srgbClr val="000000"/>
                  </a:solidFill>
                  <a:latin typeface="Arial Narrow" panose="020B0606020202030204" pitchFamily="34" charset="0"/>
                  <a:ea typeface="Arial Unicode MS" pitchFamily="2"/>
                  <a:cs typeface="Calibri" pitchFamily="34"/>
                </a:rPr>
                <a:t>Diversification/expansion into dynamic/innovative markets</a:t>
              </a:r>
            </a:p>
            <a:p>
              <a:pPr marL="0" marR="0" lvl="0" indent="0" algn="l" rtl="0" hangingPunct="1">
                <a:lnSpc>
                  <a:spcPct val="90000"/>
                </a:lnSpc>
                <a:spcBef>
                  <a:spcPts val="0"/>
                </a:spcBef>
                <a:spcAft>
                  <a:spcPts val="799"/>
                </a:spcAft>
                <a:buNone/>
                <a:tabLst/>
              </a:pPr>
              <a:r>
                <a:rPr lang="en-GB" sz="2000" b="0" i="0" u="none" strike="noStrike" kern="1200" spc="0" baseline="0" dirty="0">
                  <a:ln>
                    <a:noFill/>
                  </a:ln>
                  <a:solidFill>
                    <a:srgbClr val="000000"/>
                  </a:solidFill>
                  <a:latin typeface="Arial Narrow" panose="020B0606020202030204" pitchFamily="34" charset="0"/>
                  <a:ea typeface="Arial Unicode MS" pitchFamily="2"/>
                  <a:cs typeface="Calibri" pitchFamily="34"/>
                </a:rPr>
                <a:t>Learning from export experiences</a:t>
              </a:r>
            </a:p>
          </p:txBody>
        </p:sp>
        <p:sp>
          <p:nvSpPr>
            <p:cNvPr id="37" name="Freeform: Shape 36">
              <a:extLst>
                <a:ext uri="{FF2B5EF4-FFF2-40B4-BE49-F238E27FC236}">
                  <a16:creationId xmlns:a16="http://schemas.microsoft.com/office/drawing/2014/main" id="{3B8510C7-B11B-478C-A1B0-6808BAC70592}"/>
                </a:ext>
              </a:extLst>
            </p:cNvPr>
            <p:cNvSpPr/>
            <p:nvPr/>
          </p:nvSpPr>
          <p:spPr>
            <a:xfrm>
              <a:off x="5163120" y="4420355"/>
              <a:ext cx="2868566" cy="846719"/>
            </a:xfrm>
            <a:custGeom>
              <a:avLst/>
              <a:gdLst>
                <a:gd name="f0" fmla="val 10800000"/>
                <a:gd name="f1" fmla="val 5400000"/>
                <a:gd name="f2" fmla="val 180"/>
                <a:gd name="f3" fmla="val w"/>
                <a:gd name="f4" fmla="val h"/>
                <a:gd name="f5" fmla="val 0"/>
                <a:gd name="f6" fmla="val 2887107"/>
                <a:gd name="f7" fmla="val 966881"/>
                <a:gd name="f8" fmla="val 96688"/>
                <a:gd name="f9" fmla="val 43289"/>
                <a:gd name="f10" fmla="val 2790419"/>
                <a:gd name="f11" fmla="val 2843818"/>
                <a:gd name="f12" fmla="val 870193"/>
                <a:gd name="f13" fmla="val 923592"/>
                <a:gd name="f14" fmla="+- 0 0 0"/>
                <a:gd name="f15" fmla="*/ f3 1 2887107"/>
                <a:gd name="f16" fmla="*/ f4 1 966881"/>
                <a:gd name="f17" fmla="val f5"/>
                <a:gd name="f18" fmla="val f6"/>
                <a:gd name="f19" fmla="val f7"/>
                <a:gd name="f20" fmla="*/ f14 f0 1"/>
                <a:gd name="f21" fmla="+- f19 0 f17"/>
                <a:gd name="f22" fmla="+- f18 0 f17"/>
                <a:gd name="f23" fmla="*/ f20 1 f2"/>
                <a:gd name="f24" fmla="*/ f22 1 2887107"/>
                <a:gd name="f25" fmla="*/ f21 1 966881"/>
                <a:gd name="f26" fmla="*/ 0 f22 1"/>
                <a:gd name="f27" fmla="*/ 96688 f21 1"/>
                <a:gd name="f28" fmla="*/ 96688 f22 1"/>
                <a:gd name="f29" fmla="*/ 0 f21 1"/>
                <a:gd name="f30" fmla="*/ 2790419 f22 1"/>
                <a:gd name="f31" fmla="*/ 2887107 f22 1"/>
                <a:gd name="f32" fmla="*/ 870193 f21 1"/>
                <a:gd name="f33" fmla="*/ 966881 f21 1"/>
                <a:gd name="f34" fmla="+- f23 0 f1"/>
                <a:gd name="f35" fmla="*/ f26 1 2887107"/>
                <a:gd name="f36" fmla="*/ f27 1 966881"/>
                <a:gd name="f37" fmla="*/ f28 1 2887107"/>
                <a:gd name="f38" fmla="*/ f29 1 966881"/>
                <a:gd name="f39" fmla="*/ f30 1 2887107"/>
                <a:gd name="f40" fmla="*/ f31 1 2887107"/>
                <a:gd name="f41" fmla="*/ f32 1 966881"/>
                <a:gd name="f42" fmla="*/ f33 1 9668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887107" h="9668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600" cap="flat">
              <a:solidFill>
                <a:srgbClr val="4472C4"/>
              </a:solidFill>
              <a:prstDash val="solid"/>
              <a:miter/>
            </a:ln>
          </p:spPr>
          <p:txBody>
            <a:bodyPr vert="horz" wrap="square" lIns="66600" tIns="53640" rIns="66600" bIns="53640" anchor="ctr" anchorCtr="0" compatLnSpc="0">
              <a:noAutofit/>
            </a:bodyPr>
            <a:lstStyle/>
            <a:p>
              <a:pPr marL="0" marR="0" lvl="0" indent="0" algn="l" rtl="0" hangingPunct="1">
                <a:lnSpc>
                  <a:spcPct val="90000"/>
                </a:lnSpc>
                <a:spcBef>
                  <a:spcPts val="0"/>
                </a:spcBef>
                <a:spcAft>
                  <a:spcPts val="799"/>
                </a:spcAft>
                <a:buNone/>
                <a:tabLst/>
              </a:pPr>
              <a:r>
                <a:rPr lang="en-GB" sz="2000" b="0" i="0" u="none" strike="noStrike" kern="1200" spc="0" baseline="0" dirty="0">
                  <a:ln>
                    <a:noFill/>
                  </a:ln>
                  <a:solidFill>
                    <a:srgbClr val="000000"/>
                  </a:solidFill>
                  <a:latin typeface="Arial Narrow" panose="020B0606020202030204" pitchFamily="34" charset="0"/>
                  <a:ea typeface="Arial Unicode MS" pitchFamily="2"/>
                  <a:cs typeface="Calibri" pitchFamily="34"/>
                </a:rPr>
                <a:t>Create/take advantage of global chains</a:t>
              </a:r>
            </a:p>
          </p:txBody>
        </p:sp>
        <p:sp>
          <p:nvSpPr>
            <p:cNvPr id="38" name="Freeform: Shape 37">
              <a:extLst>
                <a:ext uri="{FF2B5EF4-FFF2-40B4-BE49-F238E27FC236}">
                  <a16:creationId xmlns:a16="http://schemas.microsoft.com/office/drawing/2014/main" id="{3E1A2495-86DD-41D4-8503-46A74622C720}"/>
                </a:ext>
              </a:extLst>
            </p:cNvPr>
            <p:cNvSpPr/>
            <p:nvPr/>
          </p:nvSpPr>
          <p:spPr>
            <a:xfrm>
              <a:off x="1259640" y="2367345"/>
              <a:ext cx="2898014" cy="813702"/>
            </a:xfrm>
            <a:custGeom>
              <a:avLst/>
              <a:gdLst>
                <a:gd name="f0" fmla="val 10800000"/>
                <a:gd name="f1" fmla="val 5400000"/>
                <a:gd name="f2" fmla="val 180"/>
                <a:gd name="f3" fmla="val w"/>
                <a:gd name="f4" fmla="val h"/>
                <a:gd name="f5" fmla="val 0"/>
                <a:gd name="f6" fmla="val 3226707"/>
                <a:gd name="f7" fmla="val 966881"/>
                <a:gd name="f8" fmla="val 96688"/>
                <a:gd name="f9" fmla="val 43289"/>
                <a:gd name="f10" fmla="val 3130019"/>
                <a:gd name="f11" fmla="val 3183418"/>
                <a:gd name="f12" fmla="val 870193"/>
                <a:gd name="f13" fmla="val 923592"/>
                <a:gd name="f14" fmla="+- 0 0 0"/>
                <a:gd name="f15" fmla="*/ f3 1 3226707"/>
                <a:gd name="f16" fmla="*/ f4 1 966881"/>
                <a:gd name="f17" fmla="val f5"/>
                <a:gd name="f18" fmla="val f6"/>
                <a:gd name="f19" fmla="val f7"/>
                <a:gd name="f20" fmla="*/ f14 f0 1"/>
                <a:gd name="f21" fmla="+- f19 0 f17"/>
                <a:gd name="f22" fmla="+- f18 0 f17"/>
                <a:gd name="f23" fmla="*/ f20 1 f2"/>
                <a:gd name="f24" fmla="*/ f22 1 3226707"/>
                <a:gd name="f25" fmla="*/ f21 1 966881"/>
                <a:gd name="f26" fmla="*/ 0 f22 1"/>
                <a:gd name="f27" fmla="*/ 96688 f21 1"/>
                <a:gd name="f28" fmla="*/ 96688 f22 1"/>
                <a:gd name="f29" fmla="*/ 0 f21 1"/>
                <a:gd name="f30" fmla="*/ 3130019 f22 1"/>
                <a:gd name="f31" fmla="*/ 3226707 f22 1"/>
                <a:gd name="f32" fmla="*/ 870193 f21 1"/>
                <a:gd name="f33" fmla="*/ 966881 f21 1"/>
                <a:gd name="f34" fmla="+- f23 0 f1"/>
                <a:gd name="f35" fmla="*/ f26 1 3226707"/>
                <a:gd name="f36" fmla="*/ f27 1 966881"/>
                <a:gd name="f37" fmla="*/ f28 1 3226707"/>
                <a:gd name="f38" fmla="*/ f29 1 966881"/>
                <a:gd name="f39" fmla="*/ f30 1 3226707"/>
                <a:gd name="f40" fmla="*/ f31 1 3226707"/>
                <a:gd name="f41" fmla="*/ f32 1 966881"/>
                <a:gd name="f42" fmla="*/ f33 1 9668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3226707" h="9668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600" cap="flat">
              <a:solidFill>
                <a:srgbClr val="4472C4"/>
              </a:solidFill>
              <a:prstDash val="solid"/>
              <a:miter/>
            </a:ln>
          </p:spPr>
          <p:txBody>
            <a:bodyPr vert="horz" wrap="square" lIns="66600" tIns="53640" rIns="66600" bIns="53640" anchor="ctr" anchorCtr="0" compatLnSpc="0">
              <a:noAutofit/>
            </a:bodyPr>
            <a:lstStyle/>
            <a:p>
              <a:pPr marL="0" marR="0" lvl="0" indent="0" algn="l" rtl="0" hangingPunct="1">
                <a:lnSpc>
                  <a:spcPct val="90000"/>
                </a:lnSpc>
                <a:spcBef>
                  <a:spcPts val="0"/>
                </a:spcBef>
                <a:spcAft>
                  <a:spcPts val="799"/>
                </a:spcAft>
                <a:buNone/>
                <a:tabLst/>
              </a:pPr>
              <a:r>
                <a:rPr lang="en-GB" sz="2000" b="0" i="0" u="none" strike="noStrike" kern="1200" spc="0" baseline="0" dirty="0">
                  <a:ln>
                    <a:noFill/>
                  </a:ln>
                  <a:solidFill>
                    <a:srgbClr val="000000"/>
                  </a:solidFill>
                  <a:latin typeface="Arial Narrow" panose="020B0606020202030204" pitchFamily="34" charset="0"/>
                  <a:ea typeface="Arial Unicode MS" pitchFamily="2"/>
                  <a:cs typeface="Calibri" pitchFamily="34"/>
                </a:rPr>
                <a:t>Absorption/mastering of new technologies</a:t>
              </a:r>
            </a:p>
          </p:txBody>
        </p:sp>
        <p:sp>
          <p:nvSpPr>
            <p:cNvPr id="39" name="Freeform: Shape 38">
              <a:extLst>
                <a:ext uri="{FF2B5EF4-FFF2-40B4-BE49-F238E27FC236}">
                  <a16:creationId xmlns:a16="http://schemas.microsoft.com/office/drawing/2014/main" id="{A7866BE4-5E9E-4C58-9998-476D5B16DA1B}"/>
                </a:ext>
              </a:extLst>
            </p:cNvPr>
            <p:cNvSpPr/>
            <p:nvPr/>
          </p:nvSpPr>
          <p:spPr>
            <a:xfrm>
              <a:off x="1189079" y="3396045"/>
              <a:ext cx="3486600" cy="1236161"/>
            </a:xfrm>
            <a:custGeom>
              <a:avLst/>
              <a:gdLst>
                <a:gd name="f0" fmla="val 10800000"/>
                <a:gd name="f1" fmla="val 5400000"/>
                <a:gd name="f2" fmla="val 180"/>
                <a:gd name="f3" fmla="val w"/>
                <a:gd name="f4" fmla="val h"/>
                <a:gd name="f5" fmla="val 0"/>
                <a:gd name="f6" fmla="val 3770976"/>
                <a:gd name="f7" fmla="val 1465637"/>
                <a:gd name="f8" fmla="val 146564"/>
                <a:gd name="f9" fmla="val 65619"/>
                <a:gd name="f10" fmla="val 3624412"/>
                <a:gd name="f11" fmla="val 3705357"/>
                <a:gd name="f12" fmla="val 1319073"/>
                <a:gd name="f13" fmla="val 1400018"/>
                <a:gd name="f14" fmla="+- 0 0 0"/>
                <a:gd name="f15" fmla="*/ f3 1 3770976"/>
                <a:gd name="f16" fmla="*/ f4 1 1465637"/>
                <a:gd name="f17" fmla="val f5"/>
                <a:gd name="f18" fmla="val f6"/>
                <a:gd name="f19" fmla="val f7"/>
                <a:gd name="f20" fmla="*/ f14 f0 1"/>
                <a:gd name="f21" fmla="+- f19 0 f17"/>
                <a:gd name="f22" fmla="+- f18 0 f17"/>
                <a:gd name="f23" fmla="*/ f20 1 f2"/>
                <a:gd name="f24" fmla="*/ f22 1 3770976"/>
                <a:gd name="f25" fmla="*/ f21 1 1465637"/>
                <a:gd name="f26" fmla="*/ 0 f22 1"/>
                <a:gd name="f27" fmla="*/ 146564 f21 1"/>
                <a:gd name="f28" fmla="*/ 146564 f22 1"/>
                <a:gd name="f29" fmla="*/ 0 f21 1"/>
                <a:gd name="f30" fmla="*/ 3624412 f22 1"/>
                <a:gd name="f31" fmla="*/ 3770976 f22 1"/>
                <a:gd name="f32" fmla="*/ 1319073 f21 1"/>
                <a:gd name="f33" fmla="*/ 1465637 f21 1"/>
                <a:gd name="f34" fmla="+- f23 0 f1"/>
                <a:gd name="f35" fmla="*/ f26 1 3770976"/>
                <a:gd name="f36" fmla="*/ f27 1 1465637"/>
                <a:gd name="f37" fmla="*/ f28 1 3770976"/>
                <a:gd name="f38" fmla="*/ f29 1 1465637"/>
                <a:gd name="f39" fmla="*/ f30 1 3770976"/>
                <a:gd name="f40" fmla="*/ f31 1 3770976"/>
                <a:gd name="f41" fmla="*/ f32 1 1465637"/>
                <a:gd name="f42" fmla="*/ f33 1 1465637"/>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3770976" h="1465637">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600" cap="flat">
              <a:solidFill>
                <a:srgbClr val="4472C4"/>
              </a:solidFill>
              <a:prstDash val="solid"/>
              <a:miter/>
            </a:ln>
          </p:spPr>
          <p:txBody>
            <a:bodyPr vert="horz" wrap="square" lIns="81000" tIns="68400" rIns="81000" bIns="68400" anchor="ctr" anchorCtr="0" compatLnSpc="0">
              <a:noAutofit/>
            </a:bodyPr>
            <a:lstStyle/>
            <a:p>
              <a:pPr marL="0" marR="0" lvl="0" indent="0" algn="l" rtl="0" hangingPunct="1">
                <a:lnSpc>
                  <a:spcPct val="90000"/>
                </a:lnSpc>
                <a:spcBef>
                  <a:spcPts val="0"/>
                </a:spcBef>
                <a:spcAft>
                  <a:spcPts val="799"/>
                </a:spcAft>
                <a:buNone/>
                <a:tabLst/>
              </a:pPr>
              <a:r>
                <a:rPr lang="en-GB" sz="2000" b="0" i="0" u="none" strike="noStrike" kern="1200" spc="0" baseline="0" dirty="0">
                  <a:ln>
                    <a:noFill/>
                  </a:ln>
                  <a:solidFill>
                    <a:srgbClr val="000000"/>
                  </a:solidFill>
                  <a:latin typeface="Arial Narrow" panose="020B0606020202030204" pitchFamily="34" charset="0"/>
                  <a:ea typeface="Arial Unicode MS" pitchFamily="2"/>
                  <a:cs typeface="Calibri" pitchFamily="34"/>
                </a:rPr>
                <a:t>Pool of technological capabilities (skilled workers, science/technology organizations, technology related institutions, R&amp;D)</a:t>
              </a:r>
            </a:p>
          </p:txBody>
        </p:sp>
        <p:sp>
          <p:nvSpPr>
            <p:cNvPr id="40" name="Freeform: Shape 39">
              <a:extLst>
                <a:ext uri="{FF2B5EF4-FFF2-40B4-BE49-F238E27FC236}">
                  <a16:creationId xmlns:a16="http://schemas.microsoft.com/office/drawing/2014/main" id="{BCE3D8AD-8C73-431B-B9ED-D14093A5DF19}"/>
                </a:ext>
              </a:extLst>
            </p:cNvPr>
            <p:cNvSpPr/>
            <p:nvPr/>
          </p:nvSpPr>
          <p:spPr>
            <a:xfrm>
              <a:off x="1170720" y="4847204"/>
              <a:ext cx="3322555" cy="681884"/>
            </a:xfrm>
            <a:custGeom>
              <a:avLst/>
              <a:gdLst>
                <a:gd name="f0" fmla="val 10800000"/>
                <a:gd name="f1" fmla="val 5400000"/>
                <a:gd name="f2" fmla="val 180"/>
                <a:gd name="f3" fmla="val w"/>
                <a:gd name="f4" fmla="val h"/>
                <a:gd name="f5" fmla="val 0"/>
                <a:gd name="f6" fmla="val 3623066"/>
                <a:gd name="f7" fmla="val 756294"/>
                <a:gd name="f8" fmla="val 75629"/>
                <a:gd name="f9" fmla="val 33860"/>
                <a:gd name="f10" fmla="val 3547437"/>
                <a:gd name="f11" fmla="val 3589206"/>
                <a:gd name="f12" fmla="val 680665"/>
                <a:gd name="f13" fmla="val 722434"/>
                <a:gd name="f14" fmla="+- 0 0 0"/>
                <a:gd name="f15" fmla="*/ f3 1 3623066"/>
                <a:gd name="f16" fmla="*/ f4 1 756294"/>
                <a:gd name="f17" fmla="val f5"/>
                <a:gd name="f18" fmla="val f6"/>
                <a:gd name="f19" fmla="val f7"/>
                <a:gd name="f20" fmla="*/ f14 f0 1"/>
                <a:gd name="f21" fmla="+- f19 0 f17"/>
                <a:gd name="f22" fmla="+- f18 0 f17"/>
                <a:gd name="f23" fmla="*/ f20 1 f2"/>
                <a:gd name="f24" fmla="*/ f22 1 3623066"/>
                <a:gd name="f25" fmla="*/ f21 1 756294"/>
                <a:gd name="f26" fmla="*/ 0 f22 1"/>
                <a:gd name="f27" fmla="*/ 75629 f21 1"/>
                <a:gd name="f28" fmla="*/ 75629 f22 1"/>
                <a:gd name="f29" fmla="*/ 0 f21 1"/>
                <a:gd name="f30" fmla="*/ 3547437 f22 1"/>
                <a:gd name="f31" fmla="*/ 3623066 f22 1"/>
                <a:gd name="f32" fmla="*/ 680665 f21 1"/>
                <a:gd name="f33" fmla="*/ 756294 f21 1"/>
                <a:gd name="f34" fmla="+- f23 0 f1"/>
                <a:gd name="f35" fmla="*/ f26 1 3623066"/>
                <a:gd name="f36" fmla="*/ f27 1 756294"/>
                <a:gd name="f37" fmla="*/ f28 1 3623066"/>
                <a:gd name="f38" fmla="*/ f29 1 756294"/>
                <a:gd name="f39" fmla="*/ f30 1 3623066"/>
                <a:gd name="f40" fmla="*/ f31 1 3623066"/>
                <a:gd name="f41" fmla="*/ f32 1 756294"/>
                <a:gd name="f42" fmla="*/ f33 1 756294"/>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3623066" h="75629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600" cap="flat">
              <a:solidFill>
                <a:srgbClr val="4472C4"/>
              </a:solidFill>
              <a:prstDash val="solid"/>
              <a:miter/>
            </a:ln>
          </p:spPr>
          <p:txBody>
            <a:bodyPr vert="horz" wrap="square" lIns="60120" tIns="47520" rIns="60120" bIns="47520" anchor="ctr" anchorCtr="0" compatLnSpc="0">
              <a:noAutofit/>
            </a:bodyPr>
            <a:lstStyle/>
            <a:p>
              <a:pPr marL="0" marR="0" lvl="0" indent="0" algn="l" rtl="0" hangingPunct="1">
                <a:lnSpc>
                  <a:spcPct val="90000"/>
                </a:lnSpc>
                <a:spcBef>
                  <a:spcPts val="0"/>
                </a:spcBef>
                <a:spcAft>
                  <a:spcPts val="799"/>
                </a:spcAft>
                <a:buNone/>
                <a:tabLst/>
              </a:pPr>
              <a:r>
                <a:rPr lang="en-GB" sz="2000" b="0" i="0" u="none" strike="noStrike" kern="1200" spc="0" baseline="0">
                  <a:ln>
                    <a:noFill/>
                  </a:ln>
                  <a:solidFill>
                    <a:srgbClr val="000000"/>
                  </a:solidFill>
                  <a:latin typeface="Arial Narrow" panose="020B0606020202030204" pitchFamily="34" charset="0"/>
                  <a:ea typeface="Arial Unicode MS" pitchFamily="2"/>
                  <a:cs typeface="Calibri" pitchFamily="34"/>
                </a:rPr>
                <a:t>Industrial firms, industries &amp; networks/linkages</a:t>
              </a:r>
            </a:p>
          </p:txBody>
        </p:sp>
        <p:sp>
          <p:nvSpPr>
            <p:cNvPr id="41" name="Freeform: Shape 40">
              <a:extLst>
                <a:ext uri="{FF2B5EF4-FFF2-40B4-BE49-F238E27FC236}">
                  <a16:creationId xmlns:a16="http://schemas.microsoft.com/office/drawing/2014/main" id="{FC329B72-168A-46B4-A15C-F2EDD4FF0C2C}"/>
                </a:ext>
              </a:extLst>
            </p:cNvPr>
            <p:cNvSpPr/>
            <p:nvPr/>
          </p:nvSpPr>
          <p:spPr>
            <a:xfrm>
              <a:off x="1367639" y="5660367"/>
              <a:ext cx="2899081" cy="601920"/>
            </a:xfrm>
            <a:custGeom>
              <a:avLst/>
              <a:gdLst>
                <a:gd name="f0" fmla="val 10800000"/>
                <a:gd name="f1" fmla="val 5400000"/>
                <a:gd name="f2" fmla="val 180"/>
                <a:gd name="f3" fmla="val w"/>
                <a:gd name="f4" fmla="val h"/>
                <a:gd name="f5" fmla="val 0"/>
                <a:gd name="f6" fmla="val 2991314"/>
                <a:gd name="f7" fmla="val 687384"/>
                <a:gd name="f8" fmla="val 68738"/>
                <a:gd name="f9" fmla="val 30775"/>
                <a:gd name="f10" fmla="val 2922576"/>
                <a:gd name="f11" fmla="val 2960539"/>
                <a:gd name="f12" fmla="val 618646"/>
                <a:gd name="f13" fmla="val 656609"/>
                <a:gd name="f14" fmla="+- 0 0 0"/>
                <a:gd name="f15" fmla="*/ f3 1 2991314"/>
                <a:gd name="f16" fmla="*/ f4 1 687384"/>
                <a:gd name="f17" fmla="val f5"/>
                <a:gd name="f18" fmla="val f6"/>
                <a:gd name="f19" fmla="val f7"/>
                <a:gd name="f20" fmla="*/ f14 f0 1"/>
                <a:gd name="f21" fmla="+- f19 0 f17"/>
                <a:gd name="f22" fmla="+- f18 0 f17"/>
                <a:gd name="f23" fmla="*/ f20 1 f2"/>
                <a:gd name="f24" fmla="*/ f22 1 2991314"/>
                <a:gd name="f25" fmla="*/ f21 1 687384"/>
                <a:gd name="f26" fmla="*/ 0 f22 1"/>
                <a:gd name="f27" fmla="*/ 68738 f21 1"/>
                <a:gd name="f28" fmla="*/ 68738 f22 1"/>
                <a:gd name="f29" fmla="*/ 0 f21 1"/>
                <a:gd name="f30" fmla="*/ 2922576 f22 1"/>
                <a:gd name="f31" fmla="*/ 2991314 f22 1"/>
                <a:gd name="f32" fmla="*/ 618646 f21 1"/>
                <a:gd name="f33" fmla="*/ 687384 f21 1"/>
                <a:gd name="f34" fmla="+- f23 0 f1"/>
                <a:gd name="f35" fmla="*/ f26 1 2991314"/>
                <a:gd name="f36" fmla="*/ f27 1 687384"/>
                <a:gd name="f37" fmla="*/ f28 1 2991314"/>
                <a:gd name="f38" fmla="*/ f29 1 687384"/>
                <a:gd name="f39" fmla="*/ f30 1 2991314"/>
                <a:gd name="f40" fmla="*/ f31 1 2991314"/>
                <a:gd name="f41" fmla="*/ f32 1 687384"/>
                <a:gd name="f42" fmla="*/ f33 1 687384"/>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991314" h="68738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600" cap="flat">
              <a:solidFill>
                <a:srgbClr val="4472C4"/>
              </a:solidFill>
              <a:prstDash val="solid"/>
              <a:miter/>
            </a:ln>
          </p:spPr>
          <p:txBody>
            <a:bodyPr vert="horz" wrap="square" lIns="58320" tIns="45360" rIns="58320" bIns="45360" anchor="ctr" anchorCtr="0" compatLnSpc="0">
              <a:noAutofit/>
            </a:bodyPr>
            <a:lstStyle/>
            <a:p>
              <a:pPr marL="0" marR="0" lvl="0" indent="0" algn="l" rtl="0" hangingPunct="1">
                <a:lnSpc>
                  <a:spcPct val="90000"/>
                </a:lnSpc>
                <a:spcBef>
                  <a:spcPts val="0"/>
                </a:spcBef>
                <a:spcAft>
                  <a:spcPts val="799"/>
                </a:spcAft>
                <a:buNone/>
                <a:tabLst/>
              </a:pPr>
              <a:r>
                <a:rPr lang="en-GB" sz="2000" b="0" i="0" u="none" strike="noStrike" kern="1200" spc="0" baseline="0">
                  <a:ln>
                    <a:noFill/>
                  </a:ln>
                  <a:solidFill>
                    <a:srgbClr val="000000"/>
                  </a:solidFill>
                  <a:latin typeface="Arial Narrow" panose="020B0606020202030204" pitchFamily="34" charset="0"/>
                  <a:ea typeface="Arial Unicode MS" pitchFamily="2"/>
                  <a:cs typeface="Calibri" pitchFamily="34"/>
                </a:rPr>
                <a:t>Adaptation, innovation and invention</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3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3BADF-B055-4744-9C70-4F4DD54B2032}"/>
              </a:ext>
            </a:extLst>
          </p:cNvPr>
          <p:cNvSpPr txBox="1">
            <a:spLocks noGrp="1"/>
          </p:cNvSpPr>
          <p:nvPr>
            <p:ph type="title"/>
          </p:nvPr>
        </p:nvSpPr>
        <p:spPr>
          <a:xfrm>
            <a:off x="2715629" y="179640"/>
            <a:ext cx="9214889" cy="657360"/>
          </a:xfrm>
        </p:spPr>
        <p:txBody>
          <a:bodyPr/>
          <a:lstStyle/>
          <a:p>
            <a:pPr lvl="0"/>
            <a:r>
              <a:rPr lang="en-GB" sz="3600" b="1" dirty="0"/>
              <a:t>How good are these theories? “Food for thought”</a:t>
            </a:r>
          </a:p>
        </p:txBody>
      </p:sp>
      <p:sp>
        <p:nvSpPr>
          <p:cNvPr id="3" name="Content Placeholder 2">
            <a:extLst>
              <a:ext uri="{FF2B5EF4-FFF2-40B4-BE49-F238E27FC236}">
                <a16:creationId xmlns:a16="http://schemas.microsoft.com/office/drawing/2014/main" id="{3194E880-145D-4993-A786-C0949CE665CF}"/>
              </a:ext>
            </a:extLst>
          </p:cNvPr>
          <p:cNvSpPr txBox="1">
            <a:spLocks noGrp="1"/>
          </p:cNvSpPr>
          <p:nvPr>
            <p:ph idx="1"/>
          </p:nvPr>
        </p:nvSpPr>
        <p:spPr>
          <a:xfrm>
            <a:off x="261480" y="1033200"/>
            <a:ext cx="11669039" cy="5473440"/>
          </a:xfrm>
        </p:spPr>
        <p:txBody>
          <a:bodyPr/>
          <a:lstStyle/>
          <a:p>
            <a:pPr marL="514439" lvl="0" indent="-514439" hangingPunct="1">
              <a:spcAft>
                <a:spcPts val="1414"/>
              </a:spcAft>
              <a:buSzPct val="100000"/>
              <a:buAutoNum type="arabicParenR"/>
            </a:pPr>
            <a:r>
              <a:rPr lang="en-GB" sz="2800" b="1" dirty="0">
                <a:solidFill>
                  <a:schemeClr val="accent1">
                    <a:lumMod val="75000"/>
                  </a:schemeClr>
                </a:solidFill>
                <a:latin typeface="Calibri" pitchFamily="18"/>
              </a:rPr>
              <a:t>Role of sectors is blurred</a:t>
            </a:r>
            <a:r>
              <a:rPr lang="en-GB" sz="2800" dirty="0">
                <a:latin typeface="Calibri" pitchFamily="18"/>
              </a:rPr>
              <a:t>: Social and scientific/technological transformation of production processes has blurred the differences between traditional sectors by transforming them and their role in the production process (for example, the role of software and AI in production – how much of this is manufacturing and how much is services?).</a:t>
            </a:r>
          </a:p>
          <a:p>
            <a:pPr marL="514439" lvl="0" indent="-514439" hangingPunct="1">
              <a:spcAft>
                <a:spcPts val="1414"/>
              </a:spcAft>
              <a:buSzPct val="100000"/>
              <a:buAutoNum type="arabicParenR"/>
            </a:pPr>
            <a:r>
              <a:rPr lang="en-GB" sz="2800" b="1" dirty="0">
                <a:solidFill>
                  <a:schemeClr val="accent1">
                    <a:lumMod val="75000"/>
                  </a:schemeClr>
                </a:solidFill>
                <a:latin typeface="Calibri" pitchFamily="18"/>
              </a:rPr>
              <a:t>Unequal development of capitalism </a:t>
            </a:r>
            <a:r>
              <a:rPr lang="en-GB" sz="2800" dirty="0">
                <a:latin typeface="Calibri" pitchFamily="18"/>
              </a:rPr>
              <a:t>and global multinational/chains have reinforced “</a:t>
            </a:r>
            <a:r>
              <a:rPr lang="en-GB" sz="2800" b="1" dirty="0">
                <a:solidFill>
                  <a:srgbClr val="004586"/>
                </a:solidFill>
                <a:latin typeface="Calibri" pitchFamily="18"/>
              </a:rPr>
              <a:t>old” patterns of specialization</a:t>
            </a:r>
            <a:r>
              <a:rPr lang="en-GB" sz="2800" dirty="0">
                <a:latin typeface="Calibri" pitchFamily="18"/>
              </a:rPr>
              <a:t> (</a:t>
            </a:r>
            <a:r>
              <a:rPr lang="en-GB" sz="2800" dirty="0" err="1">
                <a:latin typeface="Calibri" pitchFamily="18"/>
              </a:rPr>
              <a:t>primarization</a:t>
            </a:r>
            <a:r>
              <a:rPr lang="en-GB" sz="2800" dirty="0">
                <a:latin typeface="Calibri" pitchFamily="18"/>
              </a:rPr>
              <a:t> of production/trade and cheap labour) in non-industrialized economies, AND have created “new” patterns of global specialization and division of labour, with</a:t>
            </a:r>
            <a:r>
              <a:rPr lang="en-GB" sz="2800" b="1" dirty="0">
                <a:solidFill>
                  <a:srgbClr val="004586"/>
                </a:solidFill>
                <a:latin typeface="Calibri" pitchFamily="18"/>
              </a:rPr>
              <a:t> relocation of standardized industries </a:t>
            </a:r>
            <a:r>
              <a:rPr lang="en-GB" sz="2800" dirty="0">
                <a:solidFill>
                  <a:schemeClr val="tx1"/>
                </a:solidFill>
                <a:latin typeface="Calibri" pitchFamily="18"/>
              </a:rPr>
              <a:t>to cheap labour economies, simultaneously with</a:t>
            </a:r>
            <a:r>
              <a:rPr lang="en-GB" sz="2800" b="1" dirty="0">
                <a:solidFill>
                  <a:srgbClr val="004586"/>
                </a:solidFill>
                <a:latin typeface="Calibri" pitchFamily="18"/>
              </a:rPr>
              <a:t> concentration of scientific/technological revolutionary capabilities </a:t>
            </a:r>
            <a:r>
              <a:rPr lang="en-GB" sz="2800" dirty="0">
                <a:latin typeface="Calibri" pitchFamily="18"/>
              </a:rPr>
              <a:t>(such as AI and robotization) </a:t>
            </a:r>
            <a:r>
              <a:rPr lang="en-GB" sz="2800" b="1" dirty="0">
                <a:solidFill>
                  <a:srgbClr val="004586"/>
                </a:solidFill>
                <a:latin typeface="Calibri" pitchFamily="18"/>
              </a:rPr>
              <a:t>and finance </a:t>
            </a:r>
            <a:r>
              <a:rPr lang="en-GB" sz="2800" dirty="0">
                <a:solidFill>
                  <a:schemeClr val="tx1"/>
                </a:solidFill>
                <a:latin typeface="Calibri" pitchFamily="18"/>
              </a:rPr>
              <a:t>in high tech economies.</a:t>
            </a:r>
          </a:p>
          <a:p>
            <a:pPr lvl="0" hangingPunct="1">
              <a:spcAft>
                <a:spcPts val="1414"/>
              </a:spcAft>
            </a:pPr>
            <a:endParaRPr lang="en-GB" sz="2800" dirty="0">
              <a:latin typeface="Calibri" pitchFamily="18"/>
            </a:endParaRPr>
          </a:p>
          <a:p>
            <a:pPr lvl="0" hangingPunct="1">
              <a:spcAft>
                <a:spcPts val="1414"/>
              </a:spcAft>
            </a:pPr>
            <a:endParaRPr lang="en-GB" sz="2800" dirty="0">
              <a:latin typeface="Calibri" pitchFamily="18"/>
            </a:endParaRPr>
          </a:p>
          <a:p>
            <a:pPr lvl="0" hangingPunct="1">
              <a:spcAft>
                <a:spcPts val="1414"/>
              </a:spcAft>
            </a:pPr>
            <a:endParaRPr lang="en-GB" sz="2800" dirty="0">
              <a:latin typeface="Calibri" pitchFamily="18"/>
            </a:endParaRPr>
          </a:p>
        </p:txBody>
      </p:sp>
      <p:pic>
        <p:nvPicPr>
          <p:cNvPr id="4" name="Picture 3">
            <a:extLst>
              <a:ext uri="{FF2B5EF4-FFF2-40B4-BE49-F238E27FC236}">
                <a16:creationId xmlns:a16="http://schemas.microsoft.com/office/drawing/2014/main" id="{63FDED83-9C84-4F7A-94C5-BBA882CC2101}"/>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3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BC636-64D2-4FFA-B3F2-419AA2FE79AE}"/>
              </a:ext>
            </a:extLst>
          </p:cNvPr>
          <p:cNvSpPr txBox="1">
            <a:spLocks noGrp="1"/>
          </p:cNvSpPr>
          <p:nvPr>
            <p:ph type="title"/>
          </p:nvPr>
        </p:nvSpPr>
        <p:spPr>
          <a:xfrm>
            <a:off x="2586971" y="179640"/>
            <a:ext cx="9242989" cy="657360"/>
          </a:xfrm>
        </p:spPr>
        <p:txBody>
          <a:bodyPr/>
          <a:lstStyle/>
          <a:p>
            <a:pPr lvl="0"/>
            <a:r>
              <a:rPr lang="en-GB" sz="3600" b="1" dirty="0"/>
              <a:t>How good are these theories? “Food for thought”</a:t>
            </a:r>
          </a:p>
        </p:txBody>
      </p:sp>
      <p:sp>
        <p:nvSpPr>
          <p:cNvPr id="3" name="Content Placeholder 2">
            <a:extLst>
              <a:ext uri="{FF2B5EF4-FFF2-40B4-BE49-F238E27FC236}">
                <a16:creationId xmlns:a16="http://schemas.microsoft.com/office/drawing/2014/main" id="{5F3C2B9A-99DE-48EC-8333-3C86AF513C57}"/>
              </a:ext>
            </a:extLst>
          </p:cNvPr>
          <p:cNvSpPr txBox="1">
            <a:spLocks noGrp="1"/>
          </p:cNvSpPr>
          <p:nvPr>
            <p:ph idx="1"/>
          </p:nvPr>
        </p:nvSpPr>
        <p:spPr>
          <a:xfrm>
            <a:off x="312480" y="1517760"/>
            <a:ext cx="11669039" cy="5473440"/>
          </a:xfrm>
        </p:spPr>
        <p:txBody>
          <a:bodyPr/>
          <a:lstStyle/>
          <a:p>
            <a:pPr marL="514439" indent="-514439" hangingPunct="1">
              <a:spcAft>
                <a:spcPts val="1414"/>
              </a:spcAft>
              <a:buSzPct val="100000"/>
              <a:buFont typeface="+mj-lt"/>
              <a:buAutoNum type="arabicParenR" startAt="3"/>
            </a:pPr>
            <a:r>
              <a:rPr lang="en-GB" sz="2800" b="1" dirty="0">
                <a:solidFill>
                  <a:schemeClr val="accent1">
                    <a:lumMod val="75000"/>
                  </a:schemeClr>
                </a:solidFill>
                <a:latin typeface="Calibri" pitchFamily="18"/>
              </a:rPr>
              <a:t>Patterns of employment </a:t>
            </a:r>
            <a:r>
              <a:rPr lang="en-GB" sz="2800" dirty="0">
                <a:latin typeface="Calibri" pitchFamily="18"/>
              </a:rPr>
              <a:t>(less productive, fewer jobs) and of income distribution (more unequal, with share of labour remunerations falling and of capital – in the form of profits, rents and interest – increasing)</a:t>
            </a:r>
          </a:p>
          <a:p>
            <a:pPr marL="514439" indent="-514439" hangingPunct="1">
              <a:spcAft>
                <a:spcPts val="1414"/>
              </a:spcAft>
              <a:buSzPct val="100000"/>
              <a:buFont typeface="+mj-lt"/>
              <a:buAutoNum type="arabicParenR" startAt="3"/>
            </a:pPr>
            <a:r>
              <a:rPr lang="en-GB" sz="2800" dirty="0">
                <a:solidFill>
                  <a:schemeClr val="tx1"/>
                </a:solidFill>
                <a:latin typeface="Calibri" pitchFamily="18"/>
              </a:rPr>
              <a:t>Dominant role of </a:t>
            </a:r>
            <a:r>
              <a:rPr lang="en-GB" sz="2800" b="1" dirty="0">
                <a:solidFill>
                  <a:srgbClr val="004586"/>
                </a:solidFill>
                <a:latin typeface="Calibri" pitchFamily="18"/>
              </a:rPr>
              <a:t>financialization</a:t>
            </a:r>
            <a:r>
              <a:rPr lang="en-GB" sz="2800" dirty="0">
                <a:latin typeface="Calibri" pitchFamily="18"/>
              </a:rPr>
              <a:t> (another lecture): higher share of profits coming from financial speculation, higher share of profits going into financial assets, and, consequently, a lower share of surplus being deployed in real investment and innovation. Financial markets control </a:t>
            </a:r>
            <a:r>
              <a:rPr lang="en-GB" sz="2800" dirty="0" err="1">
                <a:latin typeface="Calibri" pitchFamily="18"/>
              </a:rPr>
              <a:t>productiona</a:t>
            </a:r>
            <a:r>
              <a:rPr lang="en-GB" sz="2800" dirty="0">
                <a:latin typeface="Calibri" pitchFamily="18"/>
              </a:rPr>
              <a:t> </a:t>
            </a:r>
            <a:r>
              <a:rPr lang="en-GB" sz="2800" dirty="0" err="1">
                <a:latin typeface="Calibri" pitchFamily="18"/>
              </a:rPr>
              <a:t>nd</a:t>
            </a:r>
            <a:r>
              <a:rPr lang="en-GB" sz="2800" dirty="0">
                <a:latin typeface="Calibri" pitchFamily="18"/>
              </a:rPr>
              <a:t> distribution chains. Thus, prevents innovation/productivity growth and reproduction of a productive economy.</a:t>
            </a:r>
          </a:p>
          <a:p>
            <a:pPr marL="514439" indent="-514439" hangingPunct="1">
              <a:spcAft>
                <a:spcPts val="1414"/>
              </a:spcAft>
              <a:buSzPct val="100000"/>
              <a:buFont typeface="+mj-lt"/>
              <a:buAutoNum type="arabicParenR" startAt="3"/>
            </a:pPr>
            <a:r>
              <a:rPr lang="en-GB" sz="2800" dirty="0">
                <a:latin typeface="Calibri" pitchFamily="18"/>
              </a:rPr>
              <a:t>Limits to </a:t>
            </a:r>
            <a:r>
              <a:rPr lang="en-GB" sz="2800" b="1" dirty="0">
                <a:solidFill>
                  <a:srgbClr val="004586"/>
                </a:solidFill>
                <a:latin typeface="Calibri" pitchFamily="18"/>
              </a:rPr>
              <a:t>environmental sustainability </a:t>
            </a:r>
            <a:r>
              <a:rPr lang="en-GB" sz="2800" dirty="0">
                <a:solidFill>
                  <a:schemeClr val="tx1"/>
                </a:solidFill>
                <a:latin typeface="Calibri" pitchFamily="18"/>
              </a:rPr>
              <a:t>(another</a:t>
            </a:r>
            <a:r>
              <a:rPr lang="en-GB" sz="2800" dirty="0">
                <a:latin typeface="Calibri" pitchFamily="18"/>
              </a:rPr>
              <a:t> lecture)</a:t>
            </a:r>
          </a:p>
          <a:p>
            <a:pPr lvl="0" hangingPunct="1">
              <a:spcAft>
                <a:spcPts val="1414"/>
              </a:spcAft>
            </a:pPr>
            <a:endParaRPr lang="en-GB" sz="2800" dirty="0">
              <a:latin typeface="Calibri" pitchFamily="18"/>
            </a:endParaRPr>
          </a:p>
          <a:p>
            <a:pPr lvl="0" hangingPunct="1">
              <a:spcAft>
                <a:spcPts val="1414"/>
              </a:spcAft>
            </a:pPr>
            <a:endParaRPr lang="en-GB" sz="2800" dirty="0">
              <a:latin typeface="Calibri" pitchFamily="18"/>
            </a:endParaRPr>
          </a:p>
          <a:p>
            <a:pPr lvl="0" hangingPunct="1">
              <a:spcAft>
                <a:spcPts val="1414"/>
              </a:spcAft>
            </a:pPr>
            <a:endParaRPr lang="en-GB" sz="2800" dirty="0">
              <a:latin typeface="Calibri" pitchFamily="18"/>
            </a:endParaRPr>
          </a:p>
        </p:txBody>
      </p:sp>
      <p:pic>
        <p:nvPicPr>
          <p:cNvPr id="4" name="Picture 3">
            <a:extLst>
              <a:ext uri="{FF2B5EF4-FFF2-40B4-BE49-F238E27FC236}">
                <a16:creationId xmlns:a16="http://schemas.microsoft.com/office/drawing/2014/main" id="{BDAFF6D2-BAB8-4D2A-9D0A-86EF20A6AA1A}"/>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CBE8DC-DB78-4F34-88B7-82F091ADA1F3}"/>
              </a:ext>
            </a:extLst>
          </p:cNvPr>
          <p:cNvSpPr/>
          <p:nvPr/>
        </p:nvSpPr>
        <p:spPr>
          <a:xfrm>
            <a:off x="77655" y="1066319"/>
            <a:ext cx="11832480" cy="560110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gradFill>
            <a:gsLst>
              <a:gs pos="0">
                <a:srgbClr val="D1D1D1"/>
              </a:gs>
              <a:gs pos="100000">
                <a:srgbClr val="C0C0C0"/>
              </a:gs>
            </a:gsLst>
            <a:lin ang="5400000"/>
          </a:gradFill>
          <a:ln w="6480" cap="flat">
            <a:solidFill>
              <a:srgbClr val="A5A5A5"/>
            </a:solidFill>
            <a:prstDash val="solid"/>
            <a:miter/>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r>
              <a:rPr lang="en-none" sz="2000" b="1" i="0" u="none" strike="noStrike" kern="1200" spc="0" baseline="0" dirty="0">
                <a:ln>
                  <a:noFill/>
                </a:ln>
                <a:solidFill>
                  <a:srgbClr val="000000"/>
                </a:solidFill>
                <a:latin typeface="Calibri" pitchFamily="18"/>
                <a:ea typeface="Arial Unicode MS" pitchFamily="2"/>
                <a:cs typeface="Arial Unicode MS" pitchFamily="2"/>
              </a:rPr>
              <a:t>Theoretical Lecture 1</a:t>
            </a:r>
            <a:r>
              <a:rPr lang="pt-PT" sz="2000" b="1" i="0" u="none" strike="noStrike" kern="1200" spc="0" baseline="0" dirty="0">
                <a:ln>
                  <a:noFill/>
                </a:ln>
                <a:solidFill>
                  <a:srgbClr val="000000"/>
                </a:solidFill>
                <a:latin typeface="Calibri" pitchFamily="18"/>
                <a:ea typeface="Arial Unicode MS" pitchFamily="2"/>
                <a:cs typeface="Arial Unicode MS" pitchFamily="2"/>
              </a:rPr>
              <a:t>6</a:t>
            </a:r>
            <a:r>
              <a:rPr lang="en-none" sz="2000" b="0" i="0" u="none" strike="noStrike" kern="1200" spc="0" baseline="0" dirty="0">
                <a:ln>
                  <a:noFill/>
                </a:ln>
                <a:solidFill>
                  <a:srgbClr val="000000"/>
                </a:solidFill>
                <a:latin typeface="Calibri" pitchFamily="18"/>
                <a:ea typeface="Arial Unicode MS" pitchFamily="2"/>
                <a:cs typeface="Arial Unicode MS" pitchFamily="2"/>
              </a:rPr>
              <a:t>    </a:t>
            </a:r>
            <a:r>
              <a:rPr lang="en-none" sz="2000" b="1" i="0" u="none" strike="noStrike" kern="1200" spc="0" baseline="0" dirty="0">
                <a:ln>
                  <a:noFill/>
                </a:ln>
                <a:solidFill>
                  <a:srgbClr val="000000"/>
                </a:solidFill>
                <a:latin typeface="Calibri" pitchFamily="18"/>
                <a:ea typeface="Arial Unicode MS" pitchFamily="2"/>
                <a:cs typeface="Arial Unicode MS" pitchFamily="2"/>
              </a:rPr>
              <a:t> </a:t>
            </a:r>
            <a:r>
              <a:rPr lang="pt-PT" sz="2000" b="0" i="0" u="none" strike="noStrike" kern="1200" spc="0" baseline="0" dirty="0" err="1">
                <a:ln>
                  <a:noFill/>
                </a:ln>
                <a:solidFill>
                  <a:srgbClr val="000000"/>
                </a:solidFill>
                <a:latin typeface="Calibri" pitchFamily="18"/>
                <a:ea typeface="Arial Unicode MS" pitchFamily="2"/>
                <a:cs typeface="Arial Unicode MS" pitchFamily="2"/>
              </a:rPr>
              <a:t>Industrialization</a:t>
            </a:r>
            <a:r>
              <a:rPr lang="pt-PT" sz="2000" b="0" i="0" u="none" strike="noStrike" kern="1200" spc="0" baseline="0" dirty="0">
                <a:ln>
                  <a:noFill/>
                </a:ln>
                <a:solidFill>
                  <a:srgbClr val="000000"/>
                </a:solidFill>
                <a:latin typeface="Calibri" pitchFamily="18"/>
                <a:ea typeface="Arial Unicode MS" pitchFamily="2"/>
                <a:cs typeface="Arial Unicode MS" pitchFamily="2"/>
              </a:rPr>
              <a:t> </a:t>
            </a:r>
            <a:r>
              <a:rPr lang="pt-PT" sz="2000" b="0" i="0" u="none" strike="noStrike" kern="1200" spc="0" baseline="0" dirty="0" err="1">
                <a:ln>
                  <a:noFill/>
                </a:ln>
                <a:solidFill>
                  <a:srgbClr val="000000"/>
                </a:solidFill>
                <a:latin typeface="Calibri" pitchFamily="18"/>
                <a:ea typeface="Arial Unicode MS" pitchFamily="2"/>
                <a:cs typeface="Arial Unicode MS" pitchFamily="2"/>
              </a:rPr>
              <a:t>and</a:t>
            </a:r>
            <a:r>
              <a:rPr lang="pt-PT" sz="2000" b="0" i="0" u="none" strike="noStrike" kern="1200" spc="0" baseline="0" dirty="0">
                <a:ln>
                  <a:noFill/>
                </a:ln>
                <a:solidFill>
                  <a:srgbClr val="000000"/>
                </a:solidFill>
                <a:latin typeface="Calibri" pitchFamily="18"/>
                <a:ea typeface="Arial Unicode MS" pitchFamily="2"/>
                <a:cs typeface="Arial Unicode MS" pitchFamily="2"/>
              </a:rPr>
              <a:t> </a:t>
            </a:r>
            <a:r>
              <a:rPr lang="pt-PT" sz="2000" b="0" i="0" u="none" strike="noStrike" kern="1200" spc="0" baseline="0" dirty="0" err="1">
                <a:ln>
                  <a:noFill/>
                </a:ln>
                <a:solidFill>
                  <a:srgbClr val="000000"/>
                </a:solidFill>
                <a:latin typeface="Calibri" pitchFamily="18"/>
                <a:ea typeface="Arial Unicode MS" pitchFamily="2"/>
                <a:cs typeface="Arial Unicode MS" pitchFamily="2"/>
              </a:rPr>
              <a:t>economic</a:t>
            </a:r>
            <a:r>
              <a:rPr lang="pt-PT" sz="2000" b="0" i="0" u="none" strike="noStrike" kern="1200" spc="0" baseline="0" dirty="0">
                <a:ln>
                  <a:noFill/>
                </a:ln>
                <a:solidFill>
                  <a:srgbClr val="000000"/>
                </a:solidFill>
                <a:latin typeface="Calibri" pitchFamily="18"/>
                <a:ea typeface="Arial Unicode MS" pitchFamily="2"/>
                <a:cs typeface="Arial Unicode MS" pitchFamily="2"/>
              </a:rPr>
              <a:t> </a:t>
            </a:r>
            <a:r>
              <a:rPr lang="pt-PT" sz="2000" b="0" i="0" u="none" strike="noStrike" kern="1200" spc="0" baseline="0" dirty="0" err="1">
                <a:ln>
                  <a:noFill/>
                </a:ln>
                <a:solidFill>
                  <a:srgbClr val="000000"/>
                </a:solidFill>
                <a:latin typeface="Calibri" pitchFamily="18"/>
                <a:ea typeface="Arial Unicode MS" pitchFamily="2"/>
                <a:cs typeface="Arial Unicode MS" pitchFamily="2"/>
              </a:rPr>
              <a:t>growth</a:t>
            </a:r>
            <a:endParaRPr lang="pt-PT" sz="2000" b="0" i="0" u="none" strike="noStrike" kern="1200" spc="0" baseline="0" dirty="0">
              <a:ln>
                <a:noFill/>
              </a:ln>
              <a:solidFill>
                <a:srgbClr val="000000"/>
              </a:solidFill>
              <a:latin typeface="Calibri" pitchFamily="18"/>
              <a:ea typeface="Arial Unicode MS" pitchFamily="2"/>
              <a:cs typeface="Arial Unicode MS" pitchFamily="2"/>
            </a:endParaRPr>
          </a:p>
          <a:p>
            <a:pPr marL="0" marR="0" lvl="0" indent="0" algn="l" rtl="0" hangingPunct="1">
              <a:lnSpc>
                <a:spcPct val="100000"/>
              </a:lnSpc>
              <a:spcBef>
                <a:spcPts val="0"/>
              </a:spcBef>
              <a:spcAft>
                <a:spcPts val="0"/>
              </a:spcAft>
              <a:buNone/>
              <a:tabLst/>
            </a:pPr>
            <a:r>
              <a:rPr lang="en-GB" sz="2000" b="1" i="0" u="none" strike="noStrike" kern="1200" spc="0" baseline="0" dirty="0">
                <a:ln>
                  <a:noFill/>
                </a:ln>
                <a:solidFill>
                  <a:srgbClr val="000000"/>
                </a:solidFill>
                <a:latin typeface="Calibri" pitchFamily="18"/>
                <a:ea typeface="Arial Unicode MS" pitchFamily="2"/>
                <a:cs typeface="Arial Unicode MS" pitchFamily="2"/>
              </a:rPr>
              <a:t>Topics:</a:t>
            </a:r>
          </a:p>
          <a:p>
            <a:pPr marL="0" marR="0" lvl="0" indent="0" algn="l" rtl="0" hangingPunct="1">
              <a:lnSpc>
                <a:spcPct val="100000"/>
              </a:lnSpc>
              <a:spcBef>
                <a:spcPts val="0"/>
              </a:spcBef>
              <a:spcAft>
                <a:spcPts val="0"/>
              </a:spcAft>
              <a:buSzPct val="45000"/>
              <a:buChar char="-"/>
              <a:tabLst/>
            </a:pPr>
            <a:r>
              <a:rPr lang="en-GB" sz="2000" b="0" i="0" u="none" strike="noStrike" kern="1200" spc="0" baseline="0" dirty="0">
                <a:ln>
                  <a:noFill/>
                </a:ln>
                <a:solidFill>
                  <a:srgbClr val="000000"/>
                </a:solidFill>
                <a:latin typeface="Calibri" pitchFamily="18"/>
                <a:ea typeface="Arial Unicode MS" pitchFamily="2"/>
                <a:cs typeface="Arial Unicode MS" pitchFamily="2"/>
              </a:rPr>
              <a:t>Limits of traditional growth models</a:t>
            </a:r>
          </a:p>
          <a:p>
            <a:pPr marL="0" marR="0" lvl="0" indent="0" algn="l" rtl="0" hangingPunct="1">
              <a:lnSpc>
                <a:spcPct val="100000"/>
              </a:lnSpc>
              <a:spcBef>
                <a:spcPts val="0"/>
              </a:spcBef>
              <a:spcAft>
                <a:spcPts val="0"/>
              </a:spcAft>
              <a:buSzPct val="45000"/>
              <a:buChar char="-"/>
              <a:tabLst/>
            </a:pPr>
            <a:r>
              <a:rPr lang="en-GB" sz="2000" b="0" i="0" u="none" strike="noStrike" kern="1200" spc="0" baseline="0" dirty="0">
                <a:ln>
                  <a:noFill/>
                </a:ln>
                <a:solidFill>
                  <a:srgbClr val="000000"/>
                </a:solidFill>
                <a:latin typeface="Calibri" pitchFamily="18"/>
                <a:ea typeface="Arial Unicode MS" pitchFamily="2"/>
                <a:cs typeface="Arial Unicode MS" pitchFamily="2"/>
              </a:rPr>
              <a:t>Concerns about the nature and role of growth</a:t>
            </a:r>
          </a:p>
          <a:p>
            <a:pPr marL="0" marR="0" lvl="0" indent="0" algn="l" rtl="0" hangingPunct="1">
              <a:lnSpc>
                <a:spcPct val="100000"/>
              </a:lnSpc>
              <a:spcBef>
                <a:spcPts val="0"/>
              </a:spcBef>
              <a:spcAft>
                <a:spcPts val="0"/>
              </a:spcAft>
              <a:buSzPct val="45000"/>
              <a:buChar char="-"/>
              <a:tabLst/>
            </a:pPr>
            <a:r>
              <a:rPr lang="en-GB" sz="2000" b="0" i="0" u="none" strike="noStrike" kern="1200" spc="0" baseline="0" dirty="0">
                <a:ln>
                  <a:noFill/>
                </a:ln>
                <a:solidFill>
                  <a:srgbClr val="000000"/>
                </a:solidFill>
                <a:latin typeface="Calibri" pitchFamily="18"/>
                <a:ea typeface="Arial Unicode MS" pitchFamily="2"/>
                <a:cs typeface="Arial Unicode MS" pitchFamily="2"/>
              </a:rPr>
              <a:t>Dynamic cumulative increasing returns and industrialization</a:t>
            </a:r>
            <a:endParaRPr lang="en-GB" sz="2000" dirty="0">
              <a:solidFill>
                <a:srgbClr val="000000"/>
              </a:solidFill>
              <a:latin typeface="Calibri" pitchFamily="18"/>
              <a:ea typeface="Arial Unicode MS" pitchFamily="2"/>
              <a:cs typeface="Arial Unicode MS" pitchFamily="2"/>
            </a:endParaRPr>
          </a:p>
          <a:p>
            <a:pPr marL="0" marR="0" lvl="0" indent="0" algn="l" rtl="0" hangingPunct="1">
              <a:lnSpc>
                <a:spcPct val="100000"/>
              </a:lnSpc>
              <a:spcBef>
                <a:spcPts val="0"/>
              </a:spcBef>
              <a:spcAft>
                <a:spcPts val="0"/>
              </a:spcAft>
              <a:buSzPct val="45000"/>
              <a:buChar char="-"/>
              <a:tabLst/>
            </a:pPr>
            <a:r>
              <a:rPr lang="en-GB" sz="2000" b="0" i="0" u="none" strike="noStrike" kern="1200" spc="0" baseline="0" dirty="0">
                <a:ln>
                  <a:noFill/>
                </a:ln>
                <a:solidFill>
                  <a:srgbClr val="000000"/>
                </a:solidFill>
                <a:latin typeface="Calibri" pitchFamily="18"/>
                <a:ea typeface="Arial Unicode MS" pitchFamily="2"/>
                <a:cs typeface="Arial Unicode MS" pitchFamily="2"/>
              </a:rPr>
              <a:t>How good are these models? “Food for thought</a:t>
            </a:r>
            <a:r>
              <a:rPr lang="en-GB" sz="2000" dirty="0">
                <a:solidFill>
                  <a:srgbClr val="000000"/>
                </a:solidFill>
                <a:latin typeface="Calibri" pitchFamily="18"/>
                <a:ea typeface="Arial Unicode MS" pitchFamily="2"/>
                <a:cs typeface="Arial Unicode MS" pitchFamily="2"/>
              </a:rPr>
              <a:t>”</a:t>
            </a:r>
            <a:endParaRPr lang="en-GB" sz="2000" b="0" i="0" u="none" strike="noStrike" kern="1200" spc="0" baseline="0" dirty="0">
              <a:ln>
                <a:noFill/>
              </a:ln>
              <a:solidFill>
                <a:srgbClr val="000000"/>
              </a:solidFill>
              <a:latin typeface="Calibri" pitchFamily="18"/>
              <a:ea typeface="Arial Unicode MS" pitchFamily="2"/>
              <a:cs typeface="Arial Unicode MS" pitchFamily="2"/>
            </a:endParaRPr>
          </a:p>
          <a:p>
            <a:pPr marL="0" marR="0" lvl="0" indent="0" algn="l" rtl="0" hangingPunct="1">
              <a:lnSpc>
                <a:spcPct val="100000"/>
              </a:lnSpc>
              <a:spcBef>
                <a:spcPts val="0"/>
              </a:spcBef>
              <a:spcAft>
                <a:spcPts val="0"/>
              </a:spcAft>
              <a:buSzPct val="45000"/>
              <a:buChar char="-"/>
              <a:tabLst/>
            </a:pPr>
            <a:r>
              <a:rPr lang="en-GB" sz="2000" b="0" i="0" u="none" strike="noStrike" kern="1200" spc="0" baseline="0" dirty="0">
                <a:ln>
                  <a:noFill/>
                </a:ln>
                <a:solidFill>
                  <a:srgbClr val="000000"/>
                </a:solidFill>
                <a:latin typeface="Calibri" pitchFamily="18"/>
                <a:ea typeface="Arial Unicode MS" pitchFamily="2"/>
                <a:cs typeface="Arial Unicode MS" pitchFamily="2"/>
              </a:rPr>
              <a:t>Conclusions</a:t>
            </a:r>
          </a:p>
          <a:p>
            <a:pPr marL="0" marR="0" lvl="0" indent="0" algn="l" rtl="0" hangingPunct="1">
              <a:lnSpc>
                <a:spcPct val="100000"/>
              </a:lnSpc>
              <a:spcBef>
                <a:spcPts val="0"/>
              </a:spcBef>
              <a:spcAft>
                <a:spcPts val="0"/>
              </a:spcAft>
              <a:buNone/>
              <a:tabLst/>
            </a:pPr>
            <a:endParaRPr lang="en-none" sz="2000" b="1" i="0" u="none" strike="noStrike" kern="1200" spc="0" baseline="0" dirty="0">
              <a:ln>
                <a:noFill/>
              </a:ln>
              <a:solidFill>
                <a:srgbClr val="000000"/>
              </a:solidFill>
              <a:latin typeface="Calibri" pitchFamily="18"/>
              <a:ea typeface="Arial Unicode MS" pitchFamily="2"/>
              <a:cs typeface="Arial Unicode MS" pitchFamily="2"/>
            </a:endParaRPr>
          </a:p>
          <a:p>
            <a:pPr marL="0" marR="0" lvl="0" indent="0" algn="l" rtl="0" hangingPunct="1">
              <a:lnSpc>
                <a:spcPct val="100000"/>
              </a:lnSpc>
              <a:spcBef>
                <a:spcPts val="0"/>
              </a:spcBef>
              <a:spcAft>
                <a:spcPts val="0"/>
              </a:spcAft>
              <a:buNone/>
              <a:tabLst/>
            </a:pPr>
            <a:r>
              <a:rPr lang="en-none" sz="1600" b="1" i="0" u="none" strike="noStrike" kern="1200" spc="0" baseline="0" dirty="0">
                <a:ln>
                  <a:noFill/>
                </a:ln>
                <a:solidFill>
                  <a:srgbClr val="000000"/>
                </a:solidFill>
                <a:latin typeface="Calibri" pitchFamily="18"/>
                <a:ea typeface="Arial Unicode MS" pitchFamily="2"/>
                <a:cs typeface="Arial Unicode MS" pitchFamily="2"/>
              </a:rPr>
              <a:t>Readings:</a:t>
            </a:r>
          </a:p>
          <a:p>
            <a:pPr marL="360000" lvl="0" indent="-457200"/>
            <a:r>
              <a:rPr lang="en-GB" sz="1600" dirty="0">
                <a:solidFill>
                  <a:srgbClr val="000000"/>
                </a:solidFill>
                <a:latin typeface="Calibri" pitchFamily="18"/>
                <a:ea typeface="Arial Unicode MS" pitchFamily="2"/>
                <a:cs typeface="Arial Unicode MS" pitchFamily="2"/>
              </a:rPr>
              <a:t>Chang, Ha-Joon (editor). 2006. Rethinking development economics. Anthem Press: London. (Chapter 2, pp. 41-60; Chapter 12, pp. 257-276; Chapter 22, pp. 499-522).</a:t>
            </a:r>
          </a:p>
          <a:p>
            <a:pPr marL="360000" lvl="0" indent="-457200"/>
            <a:r>
              <a:rPr lang="en-GB" sz="1600" dirty="0">
                <a:solidFill>
                  <a:srgbClr val="000000"/>
                </a:solidFill>
                <a:latin typeface="Calibri" pitchFamily="18"/>
                <a:ea typeface="Arial Unicode MS" pitchFamily="2"/>
                <a:cs typeface="Arial Unicode MS" pitchFamily="2"/>
              </a:rPr>
              <a:t>Chang, Ha-Joon. 2004. Globalization, economic development and the role of the State. Zed Books: London (Chapter 4, pp. 105-55)</a:t>
            </a:r>
          </a:p>
          <a:p>
            <a:pPr marL="360000" lvl="0" indent="-457200"/>
            <a:r>
              <a:rPr lang="en-GB" sz="1600" dirty="0">
                <a:solidFill>
                  <a:srgbClr val="000000"/>
                </a:solidFill>
                <a:latin typeface="Calibri" pitchFamily="18"/>
                <a:ea typeface="Arial Unicode MS" pitchFamily="2"/>
                <a:cs typeface="Arial Unicode MS" pitchFamily="2"/>
              </a:rPr>
              <a:t>Chang, Ha-Joon. 1996. The political economy of industrial policy. MacMillan Press: London</a:t>
            </a:r>
          </a:p>
          <a:p>
            <a:pPr marL="360000" lvl="0" indent="-457200"/>
            <a:r>
              <a:rPr lang="en-GB" sz="1600" dirty="0">
                <a:solidFill>
                  <a:srgbClr val="000000"/>
                </a:solidFill>
                <a:latin typeface="Calibri" pitchFamily="18"/>
                <a:ea typeface="Arial Unicode MS" pitchFamily="2"/>
                <a:cs typeface="Arial Unicode MS" pitchFamily="2"/>
              </a:rPr>
              <a:t>Fine, Ben. 1997. Industrial Policy and South Africa: a strategic view. NIEP Occasional Paper Series, no 5, April, Johannesburg, National Institute for Economic Policy.</a:t>
            </a:r>
          </a:p>
          <a:p>
            <a:pPr marL="360000" lvl="0" indent="-457200"/>
            <a:r>
              <a:rPr lang="en-GB" sz="1600" dirty="0">
                <a:solidFill>
                  <a:srgbClr val="000000"/>
                </a:solidFill>
                <a:latin typeface="Calibri" pitchFamily="18"/>
                <a:ea typeface="Arial Unicode MS" pitchFamily="2"/>
                <a:cs typeface="Arial Unicode MS" pitchFamily="2"/>
              </a:rPr>
              <a:t>Fine, Ben and </a:t>
            </a:r>
            <a:r>
              <a:rPr lang="en-GB" sz="1600" dirty="0" err="1">
                <a:solidFill>
                  <a:srgbClr val="000000"/>
                </a:solidFill>
                <a:latin typeface="Calibri" pitchFamily="18"/>
                <a:ea typeface="Arial Unicode MS" pitchFamily="2"/>
                <a:cs typeface="Arial Unicode MS" pitchFamily="2"/>
              </a:rPr>
              <a:t>Zavareth</a:t>
            </a:r>
            <a:r>
              <a:rPr lang="en-GB" sz="1600" dirty="0">
                <a:solidFill>
                  <a:srgbClr val="000000"/>
                </a:solidFill>
                <a:latin typeface="Calibri" pitchFamily="18"/>
                <a:ea typeface="Arial Unicode MS" pitchFamily="2"/>
                <a:cs typeface="Arial Unicode MS" pitchFamily="2"/>
              </a:rPr>
              <a:t> </a:t>
            </a:r>
            <a:r>
              <a:rPr lang="en-GB" sz="1600" dirty="0" err="1">
                <a:solidFill>
                  <a:srgbClr val="000000"/>
                </a:solidFill>
                <a:latin typeface="Calibri" pitchFamily="18"/>
                <a:ea typeface="Arial Unicode MS" pitchFamily="2"/>
                <a:cs typeface="Arial Unicode MS" pitchFamily="2"/>
              </a:rPr>
              <a:t>Rustomjee</a:t>
            </a:r>
            <a:r>
              <a:rPr lang="en-GB" sz="1600" dirty="0">
                <a:solidFill>
                  <a:srgbClr val="000000"/>
                </a:solidFill>
                <a:latin typeface="Calibri" pitchFamily="18"/>
                <a:ea typeface="Arial Unicode MS" pitchFamily="2"/>
                <a:cs typeface="Arial Unicode MS" pitchFamily="2"/>
              </a:rPr>
              <a:t>. 1996. The political economy of South Africa: from minerals-energy complex to industrialization. Westview Press: London [Chapters 2 (pp 19-62), 3 (pp 63-70), and 9 (pp 208-240)]</a:t>
            </a:r>
            <a:endParaRPr lang="en-GB" sz="1600" kern="0" dirty="0">
              <a:solidFill>
                <a:srgbClr val="000000"/>
              </a:solidFill>
              <a:latin typeface="Calibri" pitchFamily="18"/>
              <a:ea typeface="Arial Unicode MS" pitchFamily="2"/>
              <a:cs typeface="Arial Unicode MS" pitchFamily="2"/>
            </a:endParaRPr>
          </a:p>
          <a:p>
            <a:pPr marL="360000" lvl="0" indent="-457200"/>
            <a:r>
              <a:rPr lang="en-GB" sz="1600" b="0" i="0" u="none" strike="noStrike" kern="1200" spc="0" baseline="0" dirty="0">
                <a:ln>
                  <a:noFill/>
                </a:ln>
                <a:solidFill>
                  <a:srgbClr val="000000"/>
                </a:solidFill>
                <a:latin typeface="Calibri" pitchFamily="18"/>
                <a:ea typeface="Arial Unicode MS" pitchFamily="2"/>
                <a:cs typeface="Arial Unicode MS" pitchFamily="2"/>
              </a:rPr>
              <a:t>Ocampo, José and Lance Taylor. 1998. </a:t>
            </a:r>
            <a:r>
              <a:rPr lang="en-GB" sz="1600" b="0" i="1" u="none" strike="noStrike" kern="1200" spc="0" baseline="0" dirty="0">
                <a:ln>
                  <a:noFill/>
                </a:ln>
                <a:solidFill>
                  <a:srgbClr val="000000"/>
                </a:solidFill>
                <a:latin typeface="Calibri" pitchFamily="18"/>
                <a:ea typeface="Arial Unicode MS" pitchFamily="2"/>
                <a:cs typeface="Arial Unicode MS" pitchFamily="2"/>
              </a:rPr>
              <a:t>Trade liberalisation in developing countries: modest benefits but problems with productivity growth, macro prices and income distribution, </a:t>
            </a:r>
            <a:r>
              <a:rPr lang="en-GB" sz="1600" b="0" i="0" u="none" strike="noStrike" kern="1200" spc="0" baseline="0" dirty="0">
                <a:ln>
                  <a:noFill/>
                </a:ln>
                <a:solidFill>
                  <a:srgbClr val="000000"/>
                </a:solidFill>
                <a:latin typeface="Calibri" pitchFamily="18"/>
                <a:ea typeface="Arial Unicode MS" pitchFamily="2"/>
                <a:cs typeface="Arial Unicode MS" pitchFamily="2"/>
              </a:rPr>
              <a:t>Economic Journal no. 108 (September), pp. 1523-46.</a:t>
            </a:r>
          </a:p>
          <a:p>
            <a:pPr marL="360000" lvl="0" indent="-457200"/>
            <a:r>
              <a:rPr lang="en-GB" sz="1600" dirty="0">
                <a:solidFill>
                  <a:srgbClr val="000000"/>
                </a:solidFill>
                <a:latin typeface="Calibri" pitchFamily="18"/>
                <a:ea typeface="Arial Unicode MS" pitchFamily="2"/>
                <a:cs typeface="Arial Unicode MS" pitchFamily="2"/>
              </a:rPr>
              <a:t>Weiss, John. 1985. Manufacturing as an engine of growth – revisited. </a:t>
            </a:r>
            <a:r>
              <a:rPr lang="en-GB" sz="1600" i="1" dirty="0">
                <a:solidFill>
                  <a:srgbClr val="000000"/>
                </a:solidFill>
                <a:latin typeface="Calibri" pitchFamily="18"/>
                <a:ea typeface="Arial Unicode MS" pitchFamily="2"/>
                <a:cs typeface="Arial Unicode MS" pitchFamily="2"/>
              </a:rPr>
              <a:t>Industry and Development, 3 (pp 39-62)</a:t>
            </a:r>
            <a:endParaRPr lang="en-GB" sz="1600" b="0" i="0" u="none" strike="noStrike" kern="1200" spc="0" baseline="0" dirty="0">
              <a:ln>
                <a:noFill/>
              </a:ln>
              <a:solidFill>
                <a:srgbClr val="000000"/>
              </a:solidFill>
              <a:latin typeface="Calibri" pitchFamily="18"/>
              <a:ea typeface="Arial Unicode MS" pitchFamily="2"/>
              <a:cs typeface="Arial Unicode MS" pitchFamily="2"/>
            </a:endParaRPr>
          </a:p>
        </p:txBody>
      </p:sp>
      <p:sp>
        <p:nvSpPr>
          <p:cNvPr id="3" name="Slide Number Placeholder 3">
            <a:extLst>
              <a:ext uri="{FF2B5EF4-FFF2-40B4-BE49-F238E27FC236}">
                <a16:creationId xmlns:a16="http://schemas.microsoft.com/office/drawing/2014/main" id="{1ED9B567-329F-4AF8-9C63-0E41EE717BEA}"/>
              </a:ext>
            </a:extLst>
          </p:cNvPr>
          <p:cNvSpPr txBox="1"/>
          <p:nvPr/>
        </p:nvSpPr>
        <p:spPr>
          <a:xfrm>
            <a:off x="8610480" y="6356520"/>
            <a:ext cx="2742840" cy="364679"/>
          </a:xfrm>
          <a:prstGeom prst="rect">
            <a:avLst/>
          </a:prstGeom>
          <a:noFill/>
          <a:ln cap="flat">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14E0940D-B9EE-4B0E-AC11-C18D48BCCF55}" type="slidenum">
              <a:rPr lang="en-GB" sz="1800" b="0" i="0" u="none" strike="noStrike" kern="0" spc="0" baseline="0">
                <a:ln>
                  <a:noFill/>
                </a:ln>
                <a:solidFill>
                  <a:srgbClr val="000000"/>
                </a:solidFill>
                <a:latin typeface="Calibri" pitchFamily="18"/>
                <a:ea typeface="Arial Unicode MS" pitchFamily="2"/>
                <a:cs typeface="Arial Unicode MS" pitchFamily="2"/>
              </a:rPr>
              <a:t>2</a:t>
            </a:fld>
            <a:endParaRPr lang="en-GB" sz="1800" b="0" i="0" u="none" strike="noStrike" kern="0" spc="0" baseline="0">
              <a:ln>
                <a:noFill/>
              </a:ln>
              <a:solidFill>
                <a:srgbClr val="000000"/>
              </a:solidFill>
              <a:latin typeface="Calibri" pitchFamily="18"/>
              <a:ea typeface="Arial Unicode MS" pitchFamily="2"/>
              <a:cs typeface="Arial Unicode MS" pitchFamily="2"/>
            </a:endParaRPr>
          </a:p>
        </p:txBody>
      </p:sp>
      <p:pic>
        <p:nvPicPr>
          <p:cNvPr id="4" name="Picture 5">
            <a:extLst>
              <a:ext uri="{FF2B5EF4-FFF2-40B4-BE49-F238E27FC236}">
                <a16:creationId xmlns:a16="http://schemas.microsoft.com/office/drawing/2014/main" id="{D0EEBEBA-DD02-4610-AE29-C26541CB7348}"/>
              </a:ext>
            </a:extLst>
          </p:cNvPr>
          <p:cNvPicPr>
            <a:picLocks noChangeAspect="1"/>
          </p:cNvPicPr>
          <p:nvPr/>
        </p:nvPicPr>
        <p:blipFill>
          <a:blip r:embed="rId3">
            <a:lum/>
            <a:alphaModFix/>
          </a:blip>
          <a:srcRect/>
          <a:stretch>
            <a:fillRect/>
          </a:stretch>
        </p:blipFill>
        <p:spPr>
          <a:xfrm>
            <a:off x="0" y="0"/>
            <a:ext cx="2095199" cy="914039"/>
          </a:xfrm>
          <a:prstGeom prst="rect">
            <a:avLst/>
          </a:prstGeom>
          <a:noFill/>
          <a:ln cap="flat">
            <a:noFill/>
          </a:ln>
        </p:spPr>
      </p:pic>
      <p:sp>
        <p:nvSpPr>
          <p:cNvPr id="5" name="AutoShape 2">
            <a:extLst>
              <a:ext uri="{FF2B5EF4-FFF2-40B4-BE49-F238E27FC236}">
                <a16:creationId xmlns:a16="http://schemas.microsoft.com/office/drawing/2014/main" id="{3E98D728-1290-49FD-A9D3-D86FEBB0E2C5}"/>
              </a:ext>
            </a:extLst>
          </p:cNvPr>
          <p:cNvSpPr/>
          <p:nvPr/>
        </p:nvSpPr>
        <p:spPr>
          <a:xfrm>
            <a:off x="152280" y="152280"/>
            <a:ext cx="304560" cy="3045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
        <p:nvSpPr>
          <p:cNvPr id="6" name="AutoShape 3">
            <a:extLst>
              <a:ext uri="{FF2B5EF4-FFF2-40B4-BE49-F238E27FC236}">
                <a16:creationId xmlns:a16="http://schemas.microsoft.com/office/drawing/2014/main" id="{0B2F7949-0E1F-47BF-9091-ADD42254021D}"/>
              </a:ext>
            </a:extLst>
          </p:cNvPr>
          <p:cNvSpPr/>
          <p:nvPr/>
        </p:nvSpPr>
        <p:spPr>
          <a:xfrm>
            <a:off x="152280" y="152280"/>
            <a:ext cx="304560" cy="3045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1440" tIns="45720" rIns="91440" bIns="45720" anchor="t" anchorCtr="0" compatLnSpc="0">
            <a:noAutofit/>
          </a:bodyPr>
          <a:lstStyle/>
          <a:p>
            <a:pPr marL="0" marR="0" lvl="0" indent="0" rtl="0" hangingPunct="0">
              <a:lnSpc>
                <a:spcPct val="100000"/>
              </a:lnSpc>
              <a:spcBef>
                <a:spcPts val="0"/>
              </a:spcBef>
              <a:spcAft>
                <a:spcPts val="0"/>
              </a:spcAft>
              <a:buNone/>
              <a:tabLst/>
            </a:pPr>
            <a:endParaRPr lang="en-none" sz="1800" b="0" i="0" u="none" strike="noStrike" kern="1200">
              <a:ln>
                <a:noFill/>
              </a:ln>
              <a:latin typeface="Arimo" pitchFamily="18"/>
              <a:ea typeface="Arial Unicode MS" pitchFamily="2"/>
              <a:cs typeface="Arial Unicode MS" pitchFamily="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1E60C-F99F-4BA5-877E-C37730D93C0F}"/>
              </a:ext>
            </a:extLst>
          </p:cNvPr>
          <p:cNvSpPr txBox="1">
            <a:spLocks noGrp="1"/>
          </p:cNvSpPr>
          <p:nvPr>
            <p:ph type="title"/>
          </p:nvPr>
        </p:nvSpPr>
        <p:spPr>
          <a:xfrm>
            <a:off x="3633840" y="179640"/>
            <a:ext cx="8196120" cy="772920"/>
          </a:xfrm>
        </p:spPr>
        <p:txBody>
          <a:bodyPr/>
          <a:lstStyle/>
          <a:p>
            <a:pPr lvl="0"/>
            <a:r>
              <a:rPr lang="en-GB" sz="4000" b="1"/>
              <a:t>Conclusions</a:t>
            </a:r>
          </a:p>
        </p:txBody>
      </p:sp>
      <p:sp>
        <p:nvSpPr>
          <p:cNvPr id="3" name="Content Placeholder 2">
            <a:extLst>
              <a:ext uri="{FF2B5EF4-FFF2-40B4-BE49-F238E27FC236}">
                <a16:creationId xmlns:a16="http://schemas.microsoft.com/office/drawing/2014/main" id="{33A37C0B-F1E2-4F57-9C14-93D3EEE4E62E}"/>
              </a:ext>
            </a:extLst>
          </p:cNvPr>
          <p:cNvSpPr txBox="1">
            <a:spLocks noGrp="1"/>
          </p:cNvSpPr>
          <p:nvPr>
            <p:ph idx="1"/>
          </p:nvPr>
        </p:nvSpPr>
        <p:spPr>
          <a:xfrm>
            <a:off x="185760" y="1143000"/>
            <a:ext cx="11801520" cy="5464080"/>
          </a:xfrm>
        </p:spPr>
        <p:txBody>
          <a:bodyPr/>
          <a:lstStyle/>
          <a:p>
            <a:pPr marL="514439" lvl="0" indent="-514439" hangingPunct="1">
              <a:spcAft>
                <a:spcPts val="1414"/>
              </a:spcAft>
              <a:buSzPct val="100000"/>
              <a:buAutoNum type="arabicParenR"/>
            </a:pPr>
            <a:r>
              <a:rPr lang="en-GB" sz="2800" b="1">
                <a:solidFill>
                  <a:srgbClr val="004586"/>
                </a:solidFill>
                <a:latin typeface="Calibri" pitchFamily="18"/>
              </a:rPr>
              <a:t>Growth trajectories</a:t>
            </a:r>
            <a:r>
              <a:rPr lang="en-GB" sz="2800">
                <a:latin typeface="Calibri" pitchFamily="18"/>
              </a:rPr>
              <a:t>, speed, sustainability and transformative power are related to socioeconomic transformation, which, in the literature, is associated with </a:t>
            </a:r>
            <a:r>
              <a:rPr lang="en-GB" sz="2800" b="1">
                <a:solidFill>
                  <a:srgbClr val="004586"/>
                </a:solidFill>
                <a:latin typeface="Calibri" pitchFamily="18"/>
              </a:rPr>
              <a:t>industrialization</a:t>
            </a:r>
          </a:p>
          <a:p>
            <a:pPr marL="514439" lvl="0" indent="-514439" hangingPunct="1">
              <a:spcAft>
                <a:spcPts val="1414"/>
              </a:spcAft>
              <a:buSzPct val="100000"/>
              <a:buAutoNum type="arabicParenR"/>
            </a:pPr>
            <a:r>
              <a:rPr lang="en-GB" sz="2800">
                <a:latin typeface="Calibri" pitchFamily="18"/>
              </a:rPr>
              <a:t>The power of industrialization arises from (a) evidence that links “virtuous” cycles to industrialization; (b) dynamic and cumulative increasing returns; (c) the social and historical nature of capital accumulation and capitalist transformation of society.</a:t>
            </a:r>
          </a:p>
          <a:p>
            <a:pPr marL="514439" lvl="0" indent="-514439" hangingPunct="1">
              <a:spcAft>
                <a:spcPts val="1414"/>
              </a:spcAft>
              <a:buSzPct val="100000"/>
              <a:buAutoNum type="arabicParenR"/>
            </a:pPr>
            <a:r>
              <a:rPr lang="en-GB" sz="2800">
                <a:latin typeface="Calibri" pitchFamily="18"/>
              </a:rPr>
              <a:t>Need to reformulate theories: away from </a:t>
            </a:r>
            <a:r>
              <a:rPr lang="en-GB" sz="2800" b="1">
                <a:solidFill>
                  <a:srgbClr val="004586"/>
                </a:solidFill>
                <a:latin typeface="Calibri" pitchFamily="18"/>
              </a:rPr>
              <a:t>sectors</a:t>
            </a:r>
            <a:r>
              <a:rPr lang="en-GB" sz="2800">
                <a:latin typeface="Calibri" pitchFamily="18"/>
              </a:rPr>
              <a:t> (dynamic change is not only sectoral, and traditional differences between sectors are blurred) and away from exclusive focus on </a:t>
            </a:r>
            <a:r>
              <a:rPr lang="en-GB" sz="2800" b="1">
                <a:solidFill>
                  <a:srgbClr val="004586"/>
                </a:solidFill>
                <a:latin typeface="Calibri" pitchFamily="18"/>
              </a:rPr>
              <a:t>linkages</a:t>
            </a:r>
            <a:r>
              <a:rPr lang="en-GB" sz="2800">
                <a:latin typeface="Calibri" pitchFamily="18"/>
              </a:rPr>
              <a:t> (focus on social systems of accumulation, agent-linkages dynamics, and understanding of how capitalist economies expand and go into crisis).  </a:t>
            </a:r>
          </a:p>
        </p:txBody>
      </p:sp>
      <p:pic>
        <p:nvPicPr>
          <p:cNvPr id="4" name="Picture 3">
            <a:extLst>
              <a:ext uri="{FF2B5EF4-FFF2-40B4-BE49-F238E27FC236}">
                <a16:creationId xmlns:a16="http://schemas.microsoft.com/office/drawing/2014/main" id="{9D51A91F-BED5-4D43-8831-F14EFCD7FAFC}"/>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E9C39-E50D-4814-9545-5E4CA10EEA78}"/>
              </a:ext>
            </a:extLst>
          </p:cNvPr>
          <p:cNvSpPr txBox="1">
            <a:spLocks noGrp="1"/>
          </p:cNvSpPr>
          <p:nvPr>
            <p:ph type="title"/>
          </p:nvPr>
        </p:nvSpPr>
        <p:spPr>
          <a:xfrm>
            <a:off x="2708737" y="118800"/>
            <a:ext cx="9244080" cy="954000"/>
          </a:xfrm>
        </p:spPr>
        <p:txBody>
          <a:bodyPr/>
          <a:lstStyle/>
          <a:p>
            <a:pPr lvl="0"/>
            <a:r>
              <a:rPr lang="pt-PT" sz="4400" b="1" dirty="0" err="1"/>
              <a:t>Limits</a:t>
            </a:r>
            <a:r>
              <a:rPr lang="pt-PT" sz="4400" b="1" dirty="0"/>
              <a:t> </a:t>
            </a:r>
            <a:r>
              <a:rPr lang="pt-PT" sz="4400" b="1" dirty="0" err="1"/>
              <a:t>of</a:t>
            </a:r>
            <a:r>
              <a:rPr lang="pt-PT" sz="4400" b="1" dirty="0"/>
              <a:t> </a:t>
            </a:r>
            <a:r>
              <a:rPr lang="pt-PT" sz="4400" b="1" dirty="0" err="1"/>
              <a:t>the</a:t>
            </a:r>
            <a:r>
              <a:rPr lang="pt-PT" sz="4400" b="1" dirty="0"/>
              <a:t> </a:t>
            </a:r>
            <a:r>
              <a:rPr lang="pt-PT" sz="4400" b="1" dirty="0" err="1"/>
              <a:t>traditional</a:t>
            </a:r>
            <a:r>
              <a:rPr lang="pt-PT" sz="4400" b="1" dirty="0"/>
              <a:t> </a:t>
            </a:r>
            <a:r>
              <a:rPr lang="pt-PT" sz="4400" b="1" dirty="0" err="1"/>
              <a:t>growth</a:t>
            </a:r>
            <a:r>
              <a:rPr lang="pt-PT" sz="4400" b="1" dirty="0"/>
              <a:t> </a:t>
            </a:r>
            <a:r>
              <a:rPr lang="pt-PT" sz="4400" b="1" dirty="0" err="1"/>
              <a:t>models</a:t>
            </a:r>
            <a:endParaRPr lang="pt-PT" sz="4400" b="1" dirty="0"/>
          </a:p>
        </p:txBody>
      </p:sp>
      <p:sp>
        <p:nvSpPr>
          <p:cNvPr id="3" name="Content Placeholder 2">
            <a:extLst>
              <a:ext uri="{FF2B5EF4-FFF2-40B4-BE49-F238E27FC236}">
                <a16:creationId xmlns:a16="http://schemas.microsoft.com/office/drawing/2014/main" id="{5870C4CE-ED75-46B6-9B9C-FD0B76865497}"/>
              </a:ext>
            </a:extLst>
          </p:cNvPr>
          <p:cNvSpPr txBox="1">
            <a:spLocks noGrp="1"/>
          </p:cNvSpPr>
          <p:nvPr>
            <p:ph idx="1"/>
          </p:nvPr>
        </p:nvSpPr>
        <p:spPr>
          <a:xfrm>
            <a:off x="206774" y="1162529"/>
            <a:ext cx="11795300" cy="5615059"/>
          </a:xfrm>
        </p:spPr>
        <p:txBody>
          <a:bodyPr/>
          <a:lstStyle/>
          <a:p>
            <a:pPr lvl="0" hangingPunct="1">
              <a:spcAft>
                <a:spcPts val="1414"/>
              </a:spcAft>
            </a:pPr>
            <a:r>
              <a:rPr lang="en-GB" sz="2800" dirty="0">
                <a:latin typeface="Calibri" pitchFamily="18"/>
              </a:rPr>
              <a:t>Traditional growth models focus on aggregate factors of growth, as general “inputs”:</a:t>
            </a:r>
          </a:p>
          <a:p>
            <a:pPr marL="457200" lvl="0" indent="-457200" hangingPunct="1">
              <a:spcAft>
                <a:spcPts val="1414"/>
              </a:spcAft>
              <a:buSzPct val="100000"/>
              <a:buChar char="-"/>
            </a:pPr>
            <a:r>
              <a:rPr lang="en-GB" sz="2800" dirty="0">
                <a:latin typeface="Calibri" pitchFamily="18"/>
              </a:rPr>
              <a:t>Savings/Investment – expansion of physical capacity</a:t>
            </a:r>
          </a:p>
          <a:p>
            <a:pPr marL="457200" lvl="0" indent="-457200" hangingPunct="1">
              <a:spcAft>
                <a:spcPts val="1414"/>
              </a:spcAft>
              <a:buSzPct val="100000"/>
              <a:buChar char="-"/>
            </a:pPr>
            <a:r>
              <a:rPr lang="en-GB" sz="2800" dirty="0">
                <a:latin typeface="Calibri" pitchFamily="18"/>
              </a:rPr>
              <a:t>Technological progress (exogenous or endogenous to the model)</a:t>
            </a:r>
            <a:endParaRPr lang="en-GB" sz="1400" dirty="0">
              <a:latin typeface="Calibri" pitchFamily="18"/>
            </a:endParaRPr>
          </a:p>
          <a:p>
            <a:pPr lvl="0" hangingPunct="1">
              <a:spcAft>
                <a:spcPts val="1414"/>
              </a:spcAft>
            </a:pPr>
            <a:r>
              <a:rPr lang="en-GB" sz="2800" dirty="0">
                <a:latin typeface="Calibri" pitchFamily="18"/>
              </a:rPr>
              <a:t>These models do not discuss production and distribution structures, linkages, specific technologies, specific markets, firms and associated social tensions and how they affect growth, reproduction, accumulation and crises. </a:t>
            </a:r>
          </a:p>
        </p:txBody>
      </p:sp>
      <p:pic>
        <p:nvPicPr>
          <p:cNvPr id="4" name="Picture 3">
            <a:extLst>
              <a:ext uri="{FF2B5EF4-FFF2-40B4-BE49-F238E27FC236}">
                <a16:creationId xmlns:a16="http://schemas.microsoft.com/office/drawing/2014/main" id="{63463BD3-CAB1-40DB-8B65-6B55A203702A}"/>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E9C39-E50D-4814-9545-5E4CA10EEA78}"/>
              </a:ext>
            </a:extLst>
          </p:cNvPr>
          <p:cNvSpPr txBox="1">
            <a:spLocks noGrp="1"/>
          </p:cNvSpPr>
          <p:nvPr>
            <p:ph type="title"/>
          </p:nvPr>
        </p:nvSpPr>
        <p:spPr>
          <a:xfrm>
            <a:off x="2708737" y="118800"/>
            <a:ext cx="9244080" cy="954000"/>
          </a:xfrm>
        </p:spPr>
        <p:txBody>
          <a:bodyPr/>
          <a:lstStyle/>
          <a:p>
            <a:pPr lvl="0"/>
            <a:r>
              <a:rPr lang="pt-PT" sz="4400" b="1" dirty="0" err="1"/>
              <a:t>Limits</a:t>
            </a:r>
            <a:r>
              <a:rPr lang="pt-PT" sz="4400" b="1" dirty="0"/>
              <a:t> </a:t>
            </a:r>
            <a:r>
              <a:rPr lang="pt-PT" sz="4400" b="1" dirty="0" err="1"/>
              <a:t>of</a:t>
            </a:r>
            <a:r>
              <a:rPr lang="pt-PT" sz="4400" b="1" dirty="0"/>
              <a:t> </a:t>
            </a:r>
            <a:r>
              <a:rPr lang="pt-PT" sz="4400" b="1" dirty="0" err="1"/>
              <a:t>the</a:t>
            </a:r>
            <a:r>
              <a:rPr lang="pt-PT" sz="4400" b="1" dirty="0"/>
              <a:t> </a:t>
            </a:r>
            <a:r>
              <a:rPr lang="pt-PT" sz="4400" b="1" dirty="0" err="1"/>
              <a:t>traditional</a:t>
            </a:r>
            <a:r>
              <a:rPr lang="pt-PT" sz="4400" b="1" dirty="0"/>
              <a:t> </a:t>
            </a:r>
            <a:r>
              <a:rPr lang="pt-PT" sz="4400" b="1" dirty="0" err="1"/>
              <a:t>growth</a:t>
            </a:r>
            <a:r>
              <a:rPr lang="pt-PT" sz="4400" b="1" dirty="0"/>
              <a:t> </a:t>
            </a:r>
            <a:r>
              <a:rPr lang="pt-PT" sz="4400" b="1" dirty="0" err="1"/>
              <a:t>models</a:t>
            </a:r>
            <a:endParaRPr lang="pt-PT" sz="4400" b="1" dirty="0"/>
          </a:p>
        </p:txBody>
      </p:sp>
      <p:sp>
        <p:nvSpPr>
          <p:cNvPr id="3" name="Content Placeholder 2">
            <a:extLst>
              <a:ext uri="{FF2B5EF4-FFF2-40B4-BE49-F238E27FC236}">
                <a16:creationId xmlns:a16="http://schemas.microsoft.com/office/drawing/2014/main" id="{5870C4CE-ED75-46B6-9B9C-FD0B76865497}"/>
              </a:ext>
            </a:extLst>
          </p:cNvPr>
          <p:cNvSpPr txBox="1">
            <a:spLocks noGrp="1"/>
          </p:cNvSpPr>
          <p:nvPr>
            <p:ph idx="1"/>
          </p:nvPr>
        </p:nvSpPr>
        <p:spPr>
          <a:xfrm>
            <a:off x="363003" y="1162529"/>
            <a:ext cx="11496628" cy="5615059"/>
          </a:xfrm>
        </p:spPr>
        <p:txBody>
          <a:bodyPr/>
          <a:lstStyle/>
          <a:p>
            <a:pPr lvl="0" hangingPunct="1">
              <a:spcAft>
                <a:spcPts val="1414"/>
              </a:spcAft>
            </a:pPr>
            <a:r>
              <a:rPr lang="en-GB" sz="2800" dirty="0">
                <a:latin typeface="Calibri" pitchFamily="18"/>
              </a:rPr>
              <a:t>In such models, acceleration or transformation of accumulation of capital are constrained by relative factor intensity, physical capital or technological progress, depending on the model (the key point: do not move the economy away from its steady state growth path!)</a:t>
            </a:r>
          </a:p>
          <a:p>
            <a:pPr lvl="0" hangingPunct="1">
              <a:spcAft>
                <a:spcPts val="1414"/>
              </a:spcAft>
            </a:pPr>
            <a:r>
              <a:rPr lang="en-GB" sz="2800" dirty="0">
                <a:latin typeface="Calibri" pitchFamily="18"/>
              </a:rPr>
              <a:t>Economic trajectories and distribution of income are defined within the framework of steady state growth. Given factor substitutability, it does not matter, for these models, how and what an economy produces, trades, distributes and accumulates, as long as it follows its steady state path.</a:t>
            </a:r>
          </a:p>
        </p:txBody>
      </p:sp>
      <p:pic>
        <p:nvPicPr>
          <p:cNvPr id="4" name="Picture 3">
            <a:extLst>
              <a:ext uri="{FF2B5EF4-FFF2-40B4-BE49-F238E27FC236}">
                <a16:creationId xmlns:a16="http://schemas.microsoft.com/office/drawing/2014/main" id="{63463BD3-CAB1-40DB-8B65-6B55A203702A}"/>
              </a:ext>
            </a:extLst>
          </p:cNvPr>
          <p:cNvPicPr>
            <a:picLocks noChangeAspect="1"/>
          </p:cNvPicPr>
          <p:nvPr/>
        </p:nvPicPr>
        <p:blipFill>
          <a:blip r:embed="rId3">
            <a:lum/>
            <a:alphaModFix/>
          </a:blip>
          <a:srcRect/>
          <a:stretch>
            <a:fillRect/>
          </a:stretch>
        </p:blipFill>
        <p:spPr>
          <a:xfrm>
            <a:off x="165980" y="118800"/>
            <a:ext cx="2243160" cy="914400"/>
          </a:xfrm>
          <a:prstGeom prst="rect">
            <a:avLst/>
          </a:prstGeom>
          <a:noFill/>
          <a:ln cap="flat">
            <a:noFill/>
          </a:ln>
        </p:spPr>
      </p:pic>
    </p:spTree>
    <p:extLst>
      <p:ext uri="{BB962C8B-B14F-4D97-AF65-F5344CB8AC3E}">
        <p14:creationId xmlns:p14="http://schemas.microsoft.com/office/powerpoint/2010/main" val="180716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E1F94-A25A-4EDD-8F92-247B742B801F}"/>
              </a:ext>
            </a:extLst>
          </p:cNvPr>
          <p:cNvSpPr txBox="1">
            <a:spLocks noGrp="1"/>
          </p:cNvSpPr>
          <p:nvPr>
            <p:ph type="title"/>
          </p:nvPr>
        </p:nvSpPr>
        <p:spPr>
          <a:xfrm>
            <a:off x="2585880" y="179640"/>
            <a:ext cx="9244080" cy="749160"/>
          </a:xfrm>
        </p:spPr>
        <p:txBody>
          <a:bodyPr/>
          <a:lstStyle/>
          <a:p>
            <a:pPr lvl="0"/>
            <a:r>
              <a:rPr lang="en-GB" sz="3600" b="1" dirty="0"/>
              <a:t>Concerns about the nature and role of growth</a:t>
            </a:r>
          </a:p>
        </p:txBody>
      </p:sp>
      <p:sp>
        <p:nvSpPr>
          <p:cNvPr id="3" name="Content Placeholder 2">
            <a:extLst>
              <a:ext uri="{FF2B5EF4-FFF2-40B4-BE49-F238E27FC236}">
                <a16:creationId xmlns:a16="http://schemas.microsoft.com/office/drawing/2014/main" id="{DA74DD30-D8CE-4A8A-B7EE-28BCB43E3140}"/>
              </a:ext>
            </a:extLst>
          </p:cNvPr>
          <p:cNvSpPr txBox="1">
            <a:spLocks noGrp="1"/>
          </p:cNvSpPr>
          <p:nvPr>
            <p:ph idx="1"/>
          </p:nvPr>
        </p:nvSpPr>
        <p:spPr>
          <a:xfrm>
            <a:off x="609480" y="1281998"/>
            <a:ext cx="11220480" cy="5320402"/>
          </a:xfrm>
        </p:spPr>
        <p:txBody>
          <a:bodyPr/>
          <a:lstStyle/>
          <a:p>
            <a:pPr lvl="0" hangingPunct="1">
              <a:spcAft>
                <a:spcPts val="1414"/>
              </a:spcAft>
            </a:pPr>
            <a:r>
              <a:rPr lang="en-GB" sz="2600" dirty="0">
                <a:latin typeface="Calibri" pitchFamily="18"/>
              </a:rPr>
              <a:t>Two very different types of questions/perspectives about the nature of growth:</a:t>
            </a:r>
          </a:p>
          <a:p>
            <a:pPr marL="514439" lvl="0" indent="-514439" hangingPunct="1">
              <a:spcAft>
                <a:spcPts val="1414"/>
              </a:spcAft>
              <a:buSzPct val="100000"/>
              <a:buAutoNum type="arabicParenR"/>
            </a:pPr>
            <a:r>
              <a:rPr lang="en-GB" sz="2400" dirty="0">
                <a:latin typeface="Calibri" pitchFamily="18"/>
              </a:rPr>
              <a:t>One is concerned with the </a:t>
            </a:r>
            <a:r>
              <a:rPr lang="en-GB" sz="2400" b="1" dirty="0">
                <a:solidFill>
                  <a:srgbClr val="C5000B"/>
                </a:solidFill>
                <a:latin typeface="Calibri" pitchFamily="18"/>
              </a:rPr>
              <a:t>reproduction of capitalism</a:t>
            </a:r>
            <a:r>
              <a:rPr lang="en-GB" sz="2400" dirty="0">
                <a:latin typeface="Calibri" pitchFamily="18"/>
              </a:rPr>
              <a:t> at higher levels of wealth, of macroeconomic and environmental sustainability, with better (more equal) income distribution and social safety.</a:t>
            </a:r>
          </a:p>
          <a:p>
            <a:pPr marL="514800" lvl="0" hangingPunct="1">
              <a:spcAft>
                <a:spcPts val="1414"/>
              </a:spcAft>
            </a:pPr>
            <a:r>
              <a:rPr lang="en-GB" sz="2400" dirty="0">
                <a:latin typeface="Calibri" pitchFamily="18"/>
              </a:rPr>
              <a:t>Focus on </a:t>
            </a:r>
            <a:r>
              <a:rPr lang="en-GB" sz="2400" b="1" dirty="0">
                <a:solidFill>
                  <a:srgbClr val="004586"/>
                </a:solidFill>
                <a:latin typeface="Calibri" pitchFamily="18"/>
              </a:rPr>
              <a:t>structures</a:t>
            </a:r>
            <a:r>
              <a:rPr lang="en-GB" sz="2400" dirty="0">
                <a:latin typeface="Calibri" pitchFamily="18"/>
              </a:rPr>
              <a:t> of economic growth and its </a:t>
            </a:r>
            <a:r>
              <a:rPr lang="en-GB" sz="2400" b="1" dirty="0">
                <a:solidFill>
                  <a:srgbClr val="004586"/>
                </a:solidFill>
                <a:latin typeface="Calibri" pitchFamily="18"/>
              </a:rPr>
              <a:t>linkages</a:t>
            </a:r>
            <a:r>
              <a:rPr lang="en-GB" sz="2400" dirty="0">
                <a:latin typeface="Calibri" pitchFamily="18"/>
              </a:rPr>
              <a:t>: role of different </a:t>
            </a:r>
            <a:r>
              <a:rPr lang="en-GB" sz="2400" b="1" dirty="0">
                <a:solidFill>
                  <a:srgbClr val="004586"/>
                </a:solidFill>
                <a:latin typeface="Calibri" pitchFamily="18"/>
              </a:rPr>
              <a:t>sectors</a:t>
            </a:r>
            <a:r>
              <a:rPr lang="en-GB" sz="2400" dirty="0">
                <a:latin typeface="Calibri" pitchFamily="18"/>
              </a:rPr>
              <a:t>; patterns of production, technological capabilities, trade and employment; diversification and articulation; finance and public policy related to productive structures.</a:t>
            </a:r>
          </a:p>
          <a:p>
            <a:pPr marL="514800" lvl="0" hangingPunct="1">
              <a:spcAft>
                <a:spcPts val="1414"/>
              </a:spcAft>
            </a:pPr>
            <a:r>
              <a:rPr lang="en-GB" sz="2400" dirty="0">
                <a:latin typeface="Calibri" pitchFamily="18"/>
              </a:rPr>
              <a:t>Influenced by the debate “state vs markets” in economic development – which one, states or markets, or which combination of both, can deliver more efficient outcomes. </a:t>
            </a:r>
          </a:p>
          <a:p>
            <a:pPr marL="514800" lvl="0" hangingPunct="1">
              <a:spcAft>
                <a:spcPts val="1414"/>
              </a:spcAft>
            </a:pPr>
            <a:r>
              <a:rPr lang="en-GB" sz="2400" dirty="0">
                <a:latin typeface="Calibri" pitchFamily="18"/>
              </a:rPr>
              <a:t>Looks for general blueprints – for example, general definitions of industrial policy and of the role of the state and of industrializing linkages (like, for example, in Ha-Joon Chang, Ocampo, Weiss and others).</a:t>
            </a:r>
          </a:p>
        </p:txBody>
      </p:sp>
      <p:pic>
        <p:nvPicPr>
          <p:cNvPr id="4" name="Picture 3">
            <a:extLst>
              <a:ext uri="{FF2B5EF4-FFF2-40B4-BE49-F238E27FC236}">
                <a16:creationId xmlns:a16="http://schemas.microsoft.com/office/drawing/2014/main" id="{5364B52F-CFB9-44CE-9309-09695A95F68E}"/>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AA236-5914-490B-8161-2526A6A4887F}"/>
              </a:ext>
            </a:extLst>
          </p:cNvPr>
          <p:cNvSpPr txBox="1">
            <a:spLocks noGrp="1"/>
          </p:cNvSpPr>
          <p:nvPr>
            <p:ph type="title"/>
          </p:nvPr>
        </p:nvSpPr>
        <p:spPr>
          <a:xfrm>
            <a:off x="2585880" y="179640"/>
            <a:ext cx="9244080" cy="687239"/>
          </a:xfrm>
        </p:spPr>
        <p:txBody>
          <a:bodyPr/>
          <a:lstStyle/>
          <a:p>
            <a:pPr lvl="0"/>
            <a:r>
              <a:rPr lang="en-GB" sz="3600" b="1"/>
              <a:t>Concerns about the nature and role of growth</a:t>
            </a:r>
          </a:p>
        </p:txBody>
      </p:sp>
      <p:sp>
        <p:nvSpPr>
          <p:cNvPr id="3" name="Content Placeholder 2">
            <a:extLst>
              <a:ext uri="{FF2B5EF4-FFF2-40B4-BE49-F238E27FC236}">
                <a16:creationId xmlns:a16="http://schemas.microsoft.com/office/drawing/2014/main" id="{8DCA4DF8-62B0-4313-AD44-85695F06CAE2}"/>
              </a:ext>
            </a:extLst>
          </p:cNvPr>
          <p:cNvSpPr txBox="1">
            <a:spLocks noGrp="1"/>
          </p:cNvSpPr>
          <p:nvPr>
            <p:ph idx="1"/>
          </p:nvPr>
        </p:nvSpPr>
        <p:spPr>
          <a:xfrm>
            <a:off x="257318" y="1089009"/>
            <a:ext cx="11753945" cy="5650191"/>
          </a:xfrm>
        </p:spPr>
        <p:txBody>
          <a:bodyPr/>
          <a:lstStyle/>
          <a:p>
            <a:pPr marL="514439" lvl="0" indent="-514439" hangingPunct="1">
              <a:spcAft>
                <a:spcPts val="1414"/>
              </a:spcAft>
              <a:buSzPct val="100000"/>
              <a:buAutoNum type="arabicParenR" startAt="2"/>
            </a:pPr>
            <a:r>
              <a:rPr lang="en-GB" sz="2600" dirty="0">
                <a:latin typeface="Calibri" pitchFamily="18"/>
              </a:rPr>
              <a:t>The other is concerned with the</a:t>
            </a:r>
            <a:r>
              <a:rPr lang="en-GB" sz="2600" b="1" dirty="0">
                <a:solidFill>
                  <a:srgbClr val="C5000B"/>
                </a:solidFill>
                <a:latin typeface="Calibri" pitchFamily="18"/>
              </a:rPr>
              <a:t> understanding of how the capitalist economy works and can be changed</a:t>
            </a:r>
            <a:r>
              <a:rPr lang="en-GB" sz="2600" dirty="0">
                <a:latin typeface="Calibri" pitchFamily="18"/>
              </a:rPr>
              <a:t>, the sources of its expansion, instability and crises, and the nature of the social tensions and struggle that may reproduce or challenge capitalism.</a:t>
            </a:r>
          </a:p>
          <a:p>
            <a:pPr marL="514800" lvl="0" hangingPunct="1">
              <a:spcAft>
                <a:spcPts val="1414"/>
              </a:spcAft>
            </a:pPr>
            <a:r>
              <a:rPr lang="en-GB" sz="2600" dirty="0">
                <a:latin typeface="Calibri" pitchFamily="18"/>
              </a:rPr>
              <a:t>Focus on </a:t>
            </a:r>
            <a:r>
              <a:rPr lang="en-GB" sz="2600" b="1" dirty="0">
                <a:solidFill>
                  <a:srgbClr val="004586"/>
                </a:solidFill>
                <a:latin typeface="Calibri" pitchFamily="18"/>
              </a:rPr>
              <a:t>social structures of accumulation</a:t>
            </a:r>
            <a:r>
              <a:rPr lang="en-GB" sz="2600" dirty="0">
                <a:latin typeface="Calibri" pitchFamily="18"/>
              </a:rPr>
              <a:t> and how agents and linkages emerge, interact and form specific political economy conditions.</a:t>
            </a:r>
          </a:p>
          <a:p>
            <a:pPr marL="514800" lvl="0" hangingPunct="1">
              <a:spcAft>
                <a:spcPts val="1414"/>
              </a:spcAft>
            </a:pPr>
            <a:r>
              <a:rPr lang="en-GB" sz="2600" b="1" dirty="0">
                <a:solidFill>
                  <a:srgbClr val="004586"/>
                </a:solidFill>
                <a:latin typeface="Calibri" pitchFamily="18"/>
              </a:rPr>
              <a:t>Capital accumulation</a:t>
            </a:r>
            <a:r>
              <a:rPr lang="en-GB" sz="2600" dirty="0">
                <a:latin typeface="Calibri" pitchFamily="18"/>
              </a:rPr>
              <a:t> is the primary goal of the capitalist economy; capital accumulation is primarily a social and political issue, related to the social and technical dynamics involved in production/distribution (affecting the nature of labour and capital, as well as the relationships and tensions between labour and capital, between different groups of workers and factions of capital, the tensions about appropriation and deployment of surplus value, and so on). Labour productivity and growth patterns reflect social market/competitive conditions imposed on capital accumulation.</a:t>
            </a:r>
          </a:p>
          <a:p>
            <a:pPr marL="514800" lvl="0" hangingPunct="1">
              <a:spcAft>
                <a:spcPts val="1414"/>
              </a:spcAft>
            </a:pPr>
            <a:r>
              <a:rPr lang="en-GB" sz="2600" dirty="0">
                <a:latin typeface="Calibri" pitchFamily="18"/>
              </a:rPr>
              <a:t> </a:t>
            </a:r>
          </a:p>
        </p:txBody>
      </p:sp>
      <p:pic>
        <p:nvPicPr>
          <p:cNvPr id="4" name="Picture 3">
            <a:extLst>
              <a:ext uri="{FF2B5EF4-FFF2-40B4-BE49-F238E27FC236}">
                <a16:creationId xmlns:a16="http://schemas.microsoft.com/office/drawing/2014/main" id="{C480B379-94E4-4DDE-9662-DA8E78276603}"/>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3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559A5-0050-47BC-A83B-93445AF178A6}"/>
              </a:ext>
            </a:extLst>
          </p:cNvPr>
          <p:cNvSpPr txBox="1">
            <a:spLocks noGrp="1"/>
          </p:cNvSpPr>
          <p:nvPr>
            <p:ph type="title"/>
          </p:nvPr>
        </p:nvSpPr>
        <p:spPr>
          <a:xfrm>
            <a:off x="2585880" y="179640"/>
            <a:ext cx="9244080" cy="687239"/>
          </a:xfrm>
        </p:spPr>
        <p:txBody>
          <a:bodyPr/>
          <a:lstStyle/>
          <a:p>
            <a:pPr lvl="0"/>
            <a:r>
              <a:rPr lang="en-GB" sz="3600" b="1"/>
              <a:t>Concerns about the nature and role of growth</a:t>
            </a:r>
          </a:p>
        </p:txBody>
      </p:sp>
      <p:sp>
        <p:nvSpPr>
          <p:cNvPr id="3" name="Content Placeholder 2">
            <a:extLst>
              <a:ext uri="{FF2B5EF4-FFF2-40B4-BE49-F238E27FC236}">
                <a16:creationId xmlns:a16="http://schemas.microsoft.com/office/drawing/2014/main" id="{0FE58720-D1EC-4DB5-A794-B3551FC1B66C}"/>
              </a:ext>
            </a:extLst>
          </p:cNvPr>
          <p:cNvSpPr txBox="1">
            <a:spLocks noGrp="1"/>
          </p:cNvSpPr>
          <p:nvPr>
            <p:ph idx="1"/>
          </p:nvPr>
        </p:nvSpPr>
        <p:spPr>
          <a:xfrm>
            <a:off x="317240" y="997110"/>
            <a:ext cx="11293360" cy="5742089"/>
          </a:xfrm>
        </p:spPr>
        <p:txBody>
          <a:bodyPr/>
          <a:lstStyle/>
          <a:p>
            <a:pPr marL="514800" lvl="0" hangingPunct="1">
              <a:spcAft>
                <a:spcPts val="1414"/>
              </a:spcAft>
            </a:pPr>
            <a:r>
              <a:rPr lang="en-GB" sz="2600" dirty="0">
                <a:latin typeface="Calibri" pitchFamily="18"/>
              </a:rPr>
              <a:t>Key question is a historical one: how industrial capitalism, or any other form of capital accumulation, came to dominate, and how they structure states and markets and their relationship</a:t>
            </a:r>
            <a:r>
              <a:rPr lang="pt-PT" sz="2600" dirty="0">
                <a:latin typeface="Calibri" pitchFamily="18"/>
              </a:rPr>
              <a:t>?</a:t>
            </a:r>
          </a:p>
          <a:p>
            <a:pPr marL="514800" lvl="0" hangingPunct="1">
              <a:spcAft>
                <a:spcPts val="1414"/>
              </a:spcAft>
            </a:pPr>
            <a:r>
              <a:rPr lang="en-GB" sz="2600" dirty="0">
                <a:latin typeface="Calibri" pitchFamily="18"/>
              </a:rPr>
              <a:t>Whether and how an economy industrializes/de-industrializes, how that happens and what emerges from it, the nature of policy and of states and markets, depends on the </a:t>
            </a:r>
            <a:r>
              <a:rPr lang="en-GB" sz="2600" b="1" dirty="0">
                <a:solidFill>
                  <a:srgbClr val="004586"/>
                </a:solidFill>
                <a:latin typeface="Calibri" pitchFamily="18"/>
              </a:rPr>
              <a:t>social structures and patterns of production</a:t>
            </a:r>
            <a:r>
              <a:rPr lang="en-GB" sz="2600" dirty="0">
                <a:latin typeface="Calibri" pitchFamily="18"/>
              </a:rPr>
              <a:t>, expansion (growth), appropriation, deployment, distribution, consumption, and how the tensions associated with such structures are resolved.</a:t>
            </a:r>
          </a:p>
          <a:p>
            <a:pPr marL="514800" lvl="0" hangingPunct="1">
              <a:spcAft>
                <a:spcPts val="1414"/>
              </a:spcAft>
            </a:pPr>
            <a:endParaRPr lang="en-GB" sz="2600" dirty="0">
              <a:latin typeface="Calibri" pitchFamily="18"/>
            </a:endParaRPr>
          </a:p>
        </p:txBody>
      </p:sp>
      <p:pic>
        <p:nvPicPr>
          <p:cNvPr id="4" name="Picture 3">
            <a:extLst>
              <a:ext uri="{FF2B5EF4-FFF2-40B4-BE49-F238E27FC236}">
                <a16:creationId xmlns:a16="http://schemas.microsoft.com/office/drawing/2014/main" id="{6984E74C-20F7-41A2-B5E2-0754C6B704A1}"/>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
        <p:nvSpPr>
          <p:cNvPr id="5" name="Double Bracket 5">
            <a:extLst>
              <a:ext uri="{FF2B5EF4-FFF2-40B4-BE49-F238E27FC236}">
                <a16:creationId xmlns:a16="http://schemas.microsoft.com/office/drawing/2014/main" id="{EEBB2B57-343A-4BA1-90E0-127EB564F639}"/>
              </a:ext>
            </a:extLst>
          </p:cNvPr>
          <p:cNvSpPr/>
          <p:nvPr/>
        </p:nvSpPr>
        <p:spPr>
          <a:xfrm>
            <a:off x="581400" y="4194720"/>
            <a:ext cx="1856160" cy="1894680"/>
          </a:xfrm>
          <a:custGeom>
            <a:avLst/>
            <a:gdLst>
              <a:gd name="f0" fmla="val 10800000"/>
              <a:gd name="f1" fmla="val 5400000"/>
              <a:gd name="f2" fmla="val 16200000"/>
              <a:gd name="f3" fmla="val w"/>
              <a:gd name="f4" fmla="val h"/>
              <a:gd name="f5" fmla="val ss"/>
              <a:gd name="f6" fmla="val 0"/>
              <a:gd name="f7" fmla="val 16667"/>
              <a:gd name="f8" fmla="abs f3"/>
              <a:gd name="f9" fmla="abs f4"/>
              <a:gd name="f10" fmla="abs f5"/>
              <a:gd name="f11" fmla="?: f8 f3 1"/>
              <a:gd name="f12" fmla="?: f9 f4 1"/>
              <a:gd name="f13" fmla="?: f10 f5 1"/>
              <a:gd name="f14" fmla="*/ f11 1 21600"/>
              <a:gd name="f15" fmla="*/ f12 1 21600"/>
              <a:gd name="f16" fmla="*/ 21600 f11 1"/>
              <a:gd name="f17" fmla="*/ 21600 f12 1"/>
              <a:gd name="f18" fmla="min f15 f14"/>
              <a:gd name="f19" fmla="*/ f16 1 f13"/>
              <a:gd name="f20" fmla="*/ f17 1 f13"/>
              <a:gd name="f21" fmla="val f19"/>
              <a:gd name="f22" fmla="val f20"/>
              <a:gd name="f23" fmla="*/ f6 f18 1"/>
              <a:gd name="f24" fmla="+- f22 0 f6"/>
              <a:gd name="f25" fmla="+- f21 0 f6"/>
              <a:gd name="f26" fmla="*/ f21 f18 1"/>
              <a:gd name="f27" fmla="*/ f22 f18 1"/>
              <a:gd name="f28" fmla="min f25 f24"/>
              <a:gd name="f29" fmla="*/ f28 f7 1"/>
              <a:gd name="f30" fmla="*/ f29 1 100000"/>
              <a:gd name="f31" fmla="+- f21 0 f30"/>
              <a:gd name="f32" fmla="+- f22 0 f30"/>
              <a:gd name="f33" fmla="*/ f30 29289 1"/>
              <a:gd name="f34" fmla="*/ f30 f18 1"/>
              <a:gd name="f35" fmla="*/ f33 1 100000"/>
              <a:gd name="f36" fmla="*/ f31 f18 1"/>
              <a:gd name="f37" fmla="*/ f32 f18 1"/>
              <a:gd name="f38" fmla="+- f21 0 f35"/>
              <a:gd name="f39" fmla="+- f22 0 f35"/>
              <a:gd name="f40" fmla="*/ f35 f18 1"/>
              <a:gd name="f41" fmla="*/ f38 f18 1"/>
              <a:gd name="f42" fmla="*/ f39 f18 1"/>
            </a:gdLst>
            <a:ahLst/>
            <a:cxnLst>
              <a:cxn ang="3cd4">
                <a:pos x="hc" y="t"/>
              </a:cxn>
              <a:cxn ang="0">
                <a:pos x="r" y="vc"/>
              </a:cxn>
              <a:cxn ang="cd4">
                <a:pos x="hc" y="b"/>
              </a:cxn>
              <a:cxn ang="cd2">
                <a:pos x="l" y="vc"/>
              </a:cxn>
            </a:cxnLst>
            <a:rect l="f40" t="f40" r="f41" b="f42"/>
            <a:pathLst>
              <a:path stroke="0">
                <a:moveTo>
                  <a:pt x="f23" y="f34"/>
                </a:moveTo>
                <a:arcTo wR="f34" hR="f34" stAng="f0" swAng="f1"/>
                <a:lnTo>
                  <a:pt x="f36" y="f23"/>
                </a:lnTo>
                <a:arcTo wR="f34" hR="f34" stAng="f2" swAng="f1"/>
                <a:lnTo>
                  <a:pt x="f26" y="f37"/>
                </a:lnTo>
                <a:arcTo wR="f34" hR="f34" stAng="f6" swAng="f1"/>
                <a:lnTo>
                  <a:pt x="f34" y="f27"/>
                </a:lnTo>
                <a:arcTo wR="f34" hR="f34" stAng="f1" swAng="f1"/>
                <a:close/>
              </a:path>
              <a:path fill="none">
                <a:moveTo>
                  <a:pt x="f34" y="f27"/>
                </a:moveTo>
                <a:arcTo wR="f34" hR="f34" stAng="f1" swAng="f1"/>
                <a:lnTo>
                  <a:pt x="f23" y="f34"/>
                </a:lnTo>
                <a:arcTo wR="f34" hR="f34" stAng="f0" swAng="f1"/>
                <a:moveTo>
                  <a:pt x="f36" y="f23"/>
                </a:moveTo>
                <a:arcTo wR="f34" hR="f34" stAng="f2" swAng="f1"/>
                <a:lnTo>
                  <a:pt x="f26" y="f37"/>
                </a:lnTo>
                <a:arcTo wR="f34" hR="f34" stAng="f6" swAng="f1"/>
              </a:path>
            </a:pathLst>
          </a:custGeom>
          <a:noFill/>
          <a:ln w="6480" cap="flat">
            <a:solidFill>
              <a:srgbClr val="4472C4"/>
            </a:solidFill>
            <a:prstDash val="solid"/>
            <a:miter/>
          </a:ln>
        </p:spPr>
        <p:txBody>
          <a:bodyPr vert="horz" wrap="square" lIns="91440" tIns="45720" rIns="91440" bIns="45720" anchor="ctr" anchorCtr="1" compatLnSpc="0">
            <a:noAutofit/>
          </a:bodyPr>
          <a:lstStyle/>
          <a:p>
            <a:pPr marL="0" marR="0" lvl="0" indent="0" algn="ctr" rtl="0" hangingPunct="1">
              <a:lnSpc>
                <a:spcPct val="100000"/>
              </a:lnSpc>
              <a:spcBef>
                <a:spcPts val="0"/>
              </a:spcBef>
              <a:spcAft>
                <a:spcPts val="0"/>
              </a:spcAft>
              <a:buNone/>
              <a:tabLst/>
            </a:pPr>
            <a:r>
              <a:rPr lang="en-GB" sz="1800" b="0" i="0" u="none" strike="noStrike" kern="1200" spc="0" baseline="0" dirty="0">
                <a:ln>
                  <a:noFill/>
                </a:ln>
                <a:solidFill>
                  <a:srgbClr val="000000"/>
                </a:solidFill>
                <a:latin typeface="Calibri" pitchFamily="18"/>
                <a:ea typeface="Arial Unicode MS" pitchFamily="2"/>
                <a:cs typeface="Arial Unicode MS" pitchFamily="2"/>
              </a:rPr>
              <a:t>Competition for profits amongst capitalists</a:t>
            </a:r>
          </a:p>
          <a:p>
            <a:pPr marL="0" marR="0" lvl="0" indent="0" algn="ctr" rtl="0" hangingPunct="1">
              <a:lnSpc>
                <a:spcPct val="100000"/>
              </a:lnSpc>
              <a:spcBef>
                <a:spcPts val="0"/>
              </a:spcBef>
              <a:spcAft>
                <a:spcPts val="0"/>
              </a:spcAft>
              <a:buNone/>
              <a:tabLst/>
            </a:pPr>
            <a:r>
              <a:rPr lang="en-GB" sz="1800" b="0" i="0" u="none" strike="noStrike" kern="1200" spc="0" baseline="0" dirty="0">
                <a:ln>
                  <a:noFill/>
                </a:ln>
                <a:solidFill>
                  <a:srgbClr val="000000"/>
                </a:solidFill>
                <a:latin typeface="Calibri" pitchFamily="18"/>
                <a:ea typeface="Arial Unicode MS" pitchFamily="2"/>
                <a:cs typeface="Arial Unicode MS" pitchFamily="2"/>
              </a:rPr>
              <a:t>AND</a:t>
            </a:r>
          </a:p>
          <a:p>
            <a:pPr marL="0" marR="0" lvl="0" indent="0" algn="ctr" rtl="0" hangingPunct="1">
              <a:lnSpc>
                <a:spcPct val="100000"/>
              </a:lnSpc>
              <a:spcBef>
                <a:spcPts val="0"/>
              </a:spcBef>
              <a:spcAft>
                <a:spcPts val="0"/>
              </a:spcAft>
              <a:buNone/>
              <a:tabLst/>
            </a:pPr>
            <a:r>
              <a:rPr lang="en-GB" sz="1800" b="0" i="0" u="none" strike="noStrike" kern="1200" spc="0" baseline="0" dirty="0">
                <a:ln>
                  <a:noFill/>
                </a:ln>
                <a:solidFill>
                  <a:srgbClr val="000000"/>
                </a:solidFill>
                <a:latin typeface="Calibri" pitchFamily="18"/>
                <a:ea typeface="Arial Unicode MS" pitchFamily="2"/>
                <a:cs typeface="Arial Unicode MS" pitchFamily="2"/>
              </a:rPr>
              <a:t>Capital/Labour struggle</a:t>
            </a:r>
          </a:p>
        </p:txBody>
      </p:sp>
      <p:sp>
        <p:nvSpPr>
          <p:cNvPr id="6" name="Double Bracket 6">
            <a:extLst>
              <a:ext uri="{FF2B5EF4-FFF2-40B4-BE49-F238E27FC236}">
                <a16:creationId xmlns:a16="http://schemas.microsoft.com/office/drawing/2014/main" id="{B34149C7-2E7B-4FEA-8199-64C070F200DF}"/>
              </a:ext>
            </a:extLst>
          </p:cNvPr>
          <p:cNvSpPr/>
          <p:nvPr/>
        </p:nvSpPr>
        <p:spPr>
          <a:xfrm>
            <a:off x="2789280" y="4194720"/>
            <a:ext cx="1902960" cy="1910880"/>
          </a:xfrm>
          <a:custGeom>
            <a:avLst/>
            <a:gdLst>
              <a:gd name="f0" fmla="val 10800000"/>
              <a:gd name="f1" fmla="val 5400000"/>
              <a:gd name="f2" fmla="val 16200000"/>
              <a:gd name="f3" fmla="val w"/>
              <a:gd name="f4" fmla="val h"/>
              <a:gd name="f5" fmla="val ss"/>
              <a:gd name="f6" fmla="val 0"/>
              <a:gd name="f7" fmla="val 16667"/>
              <a:gd name="f8" fmla="abs f3"/>
              <a:gd name="f9" fmla="abs f4"/>
              <a:gd name="f10" fmla="abs f5"/>
              <a:gd name="f11" fmla="?: f8 f3 1"/>
              <a:gd name="f12" fmla="?: f9 f4 1"/>
              <a:gd name="f13" fmla="?: f10 f5 1"/>
              <a:gd name="f14" fmla="*/ f11 1 21600"/>
              <a:gd name="f15" fmla="*/ f12 1 21600"/>
              <a:gd name="f16" fmla="*/ 21600 f11 1"/>
              <a:gd name="f17" fmla="*/ 21600 f12 1"/>
              <a:gd name="f18" fmla="min f15 f14"/>
              <a:gd name="f19" fmla="*/ f16 1 f13"/>
              <a:gd name="f20" fmla="*/ f17 1 f13"/>
              <a:gd name="f21" fmla="val f19"/>
              <a:gd name="f22" fmla="val f20"/>
              <a:gd name="f23" fmla="*/ f6 f18 1"/>
              <a:gd name="f24" fmla="+- f22 0 f6"/>
              <a:gd name="f25" fmla="+- f21 0 f6"/>
              <a:gd name="f26" fmla="*/ f21 f18 1"/>
              <a:gd name="f27" fmla="*/ f22 f18 1"/>
              <a:gd name="f28" fmla="min f25 f24"/>
              <a:gd name="f29" fmla="*/ f28 f7 1"/>
              <a:gd name="f30" fmla="*/ f29 1 100000"/>
              <a:gd name="f31" fmla="+- f21 0 f30"/>
              <a:gd name="f32" fmla="+- f22 0 f30"/>
              <a:gd name="f33" fmla="*/ f30 29289 1"/>
              <a:gd name="f34" fmla="*/ f30 f18 1"/>
              <a:gd name="f35" fmla="*/ f33 1 100000"/>
              <a:gd name="f36" fmla="*/ f31 f18 1"/>
              <a:gd name="f37" fmla="*/ f32 f18 1"/>
              <a:gd name="f38" fmla="+- f21 0 f35"/>
              <a:gd name="f39" fmla="+- f22 0 f35"/>
              <a:gd name="f40" fmla="*/ f35 f18 1"/>
              <a:gd name="f41" fmla="*/ f38 f18 1"/>
              <a:gd name="f42" fmla="*/ f39 f18 1"/>
            </a:gdLst>
            <a:ahLst/>
            <a:cxnLst>
              <a:cxn ang="3cd4">
                <a:pos x="hc" y="t"/>
              </a:cxn>
              <a:cxn ang="0">
                <a:pos x="r" y="vc"/>
              </a:cxn>
              <a:cxn ang="cd4">
                <a:pos x="hc" y="b"/>
              </a:cxn>
              <a:cxn ang="cd2">
                <a:pos x="l" y="vc"/>
              </a:cxn>
            </a:cxnLst>
            <a:rect l="f40" t="f40" r="f41" b="f42"/>
            <a:pathLst>
              <a:path stroke="0">
                <a:moveTo>
                  <a:pt x="f23" y="f34"/>
                </a:moveTo>
                <a:arcTo wR="f34" hR="f34" stAng="f0" swAng="f1"/>
                <a:lnTo>
                  <a:pt x="f36" y="f23"/>
                </a:lnTo>
                <a:arcTo wR="f34" hR="f34" stAng="f2" swAng="f1"/>
                <a:lnTo>
                  <a:pt x="f26" y="f37"/>
                </a:lnTo>
                <a:arcTo wR="f34" hR="f34" stAng="f6" swAng="f1"/>
                <a:lnTo>
                  <a:pt x="f34" y="f27"/>
                </a:lnTo>
                <a:arcTo wR="f34" hR="f34" stAng="f1" swAng="f1"/>
                <a:close/>
              </a:path>
              <a:path fill="none">
                <a:moveTo>
                  <a:pt x="f34" y="f27"/>
                </a:moveTo>
                <a:arcTo wR="f34" hR="f34" stAng="f1" swAng="f1"/>
                <a:lnTo>
                  <a:pt x="f23" y="f34"/>
                </a:lnTo>
                <a:arcTo wR="f34" hR="f34" stAng="f0" swAng="f1"/>
                <a:moveTo>
                  <a:pt x="f36" y="f23"/>
                </a:moveTo>
                <a:arcTo wR="f34" hR="f34" stAng="f2" swAng="f1"/>
                <a:lnTo>
                  <a:pt x="f26" y="f37"/>
                </a:lnTo>
                <a:arcTo wR="f34" hR="f34" stAng="f6" swAng="f1"/>
              </a:path>
            </a:pathLst>
          </a:custGeom>
          <a:noFill/>
          <a:ln w="6480" cap="flat">
            <a:solidFill>
              <a:srgbClr val="4472C4"/>
            </a:solidFill>
            <a:prstDash val="solid"/>
            <a:miter/>
          </a:ln>
        </p:spPr>
        <p:txBody>
          <a:bodyPr vert="horz" wrap="square" lIns="91440" tIns="45720" rIns="91440" bIns="45720" anchor="ctr" anchorCtr="1" compatLnSpc="0">
            <a:noAutofit/>
          </a:bodyPr>
          <a:lstStyle/>
          <a:p>
            <a:pPr marL="0" marR="0" lvl="0" indent="0" algn="ctr" rtl="0" hangingPunct="1">
              <a:lnSpc>
                <a:spcPct val="100000"/>
              </a:lnSpc>
              <a:spcBef>
                <a:spcPts val="0"/>
              </a:spcBef>
              <a:spcAft>
                <a:spcPts val="0"/>
              </a:spcAft>
              <a:buNone/>
              <a:tabLst/>
            </a:pPr>
            <a:r>
              <a:rPr lang="en-GB" sz="1800" b="0" i="0" u="none" strike="noStrike" kern="1200" spc="0" baseline="0">
                <a:ln>
                  <a:noFill/>
                </a:ln>
                <a:solidFill>
                  <a:srgbClr val="000000"/>
                </a:solidFill>
                <a:latin typeface="Calibri" pitchFamily="18"/>
                <a:ea typeface="Arial Unicode MS" pitchFamily="2"/>
                <a:cs typeface="Arial Unicode MS" pitchFamily="2"/>
              </a:rPr>
              <a:t>Change in Technology</a:t>
            </a:r>
          </a:p>
          <a:p>
            <a:pPr marL="0" marR="0" lvl="0" indent="0" algn="ctr" rtl="0" hangingPunct="1">
              <a:lnSpc>
                <a:spcPct val="100000"/>
              </a:lnSpc>
              <a:spcBef>
                <a:spcPts val="0"/>
              </a:spcBef>
              <a:spcAft>
                <a:spcPts val="0"/>
              </a:spcAft>
              <a:buNone/>
              <a:tabLst/>
            </a:pPr>
            <a:r>
              <a:rPr lang="en-GB" sz="1800" b="0" i="0" u="none" strike="noStrike" kern="1200" spc="0" baseline="0">
                <a:ln>
                  <a:noFill/>
                </a:ln>
                <a:solidFill>
                  <a:srgbClr val="000000"/>
                </a:solidFill>
                <a:latin typeface="Calibri" pitchFamily="18"/>
                <a:ea typeface="Arial Unicode MS" pitchFamily="2"/>
                <a:cs typeface="Arial Unicode MS" pitchFamily="2"/>
              </a:rPr>
              <a:t>AND</a:t>
            </a:r>
          </a:p>
          <a:p>
            <a:pPr marL="0" marR="0" lvl="0" indent="0" algn="ctr" rtl="0" hangingPunct="1">
              <a:lnSpc>
                <a:spcPct val="100000"/>
              </a:lnSpc>
              <a:spcBef>
                <a:spcPts val="0"/>
              </a:spcBef>
              <a:spcAft>
                <a:spcPts val="0"/>
              </a:spcAft>
              <a:buNone/>
              <a:tabLst/>
            </a:pPr>
            <a:r>
              <a:rPr lang="en-GB" sz="1800" b="0" i="0" u="none" strike="noStrike" kern="1200" spc="0" baseline="0">
                <a:ln>
                  <a:noFill/>
                </a:ln>
                <a:solidFill>
                  <a:srgbClr val="000000"/>
                </a:solidFill>
                <a:latin typeface="Calibri" pitchFamily="18"/>
                <a:ea typeface="Arial Unicode MS" pitchFamily="2"/>
                <a:cs typeface="Arial Unicode MS" pitchFamily="2"/>
              </a:rPr>
              <a:t>in social organization of production</a:t>
            </a:r>
          </a:p>
        </p:txBody>
      </p:sp>
      <p:sp>
        <p:nvSpPr>
          <p:cNvPr id="7" name="Double Bracket 7">
            <a:extLst>
              <a:ext uri="{FF2B5EF4-FFF2-40B4-BE49-F238E27FC236}">
                <a16:creationId xmlns:a16="http://schemas.microsoft.com/office/drawing/2014/main" id="{4C10054D-3C47-46BC-AFB3-07702FC67B08}"/>
              </a:ext>
            </a:extLst>
          </p:cNvPr>
          <p:cNvSpPr/>
          <p:nvPr/>
        </p:nvSpPr>
        <p:spPr>
          <a:xfrm>
            <a:off x="5006880" y="4194720"/>
            <a:ext cx="1832040" cy="1910880"/>
          </a:xfrm>
          <a:custGeom>
            <a:avLst/>
            <a:gdLst>
              <a:gd name="f0" fmla="val 10800000"/>
              <a:gd name="f1" fmla="val 5400000"/>
              <a:gd name="f2" fmla="val 16200000"/>
              <a:gd name="f3" fmla="val w"/>
              <a:gd name="f4" fmla="val h"/>
              <a:gd name="f5" fmla="val ss"/>
              <a:gd name="f6" fmla="val 0"/>
              <a:gd name="f7" fmla="val 16667"/>
              <a:gd name="f8" fmla="abs f3"/>
              <a:gd name="f9" fmla="abs f4"/>
              <a:gd name="f10" fmla="abs f5"/>
              <a:gd name="f11" fmla="?: f8 f3 1"/>
              <a:gd name="f12" fmla="?: f9 f4 1"/>
              <a:gd name="f13" fmla="?: f10 f5 1"/>
              <a:gd name="f14" fmla="*/ f11 1 21600"/>
              <a:gd name="f15" fmla="*/ f12 1 21600"/>
              <a:gd name="f16" fmla="*/ 21600 f11 1"/>
              <a:gd name="f17" fmla="*/ 21600 f12 1"/>
              <a:gd name="f18" fmla="min f15 f14"/>
              <a:gd name="f19" fmla="*/ f16 1 f13"/>
              <a:gd name="f20" fmla="*/ f17 1 f13"/>
              <a:gd name="f21" fmla="val f19"/>
              <a:gd name="f22" fmla="val f20"/>
              <a:gd name="f23" fmla="*/ f6 f18 1"/>
              <a:gd name="f24" fmla="+- f22 0 f6"/>
              <a:gd name="f25" fmla="+- f21 0 f6"/>
              <a:gd name="f26" fmla="*/ f21 f18 1"/>
              <a:gd name="f27" fmla="*/ f22 f18 1"/>
              <a:gd name="f28" fmla="min f25 f24"/>
              <a:gd name="f29" fmla="*/ f28 f7 1"/>
              <a:gd name="f30" fmla="*/ f29 1 100000"/>
              <a:gd name="f31" fmla="+- f21 0 f30"/>
              <a:gd name="f32" fmla="+- f22 0 f30"/>
              <a:gd name="f33" fmla="*/ f30 29289 1"/>
              <a:gd name="f34" fmla="*/ f30 f18 1"/>
              <a:gd name="f35" fmla="*/ f33 1 100000"/>
              <a:gd name="f36" fmla="*/ f31 f18 1"/>
              <a:gd name="f37" fmla="*/ f32 f18 1"/>
              <a:gd name="f38" fmla="+- f21 0 f35"/>
              <a:gd name="f39" fmla="+- f22 0 f35"/>
              <a:gd name="f40" fmla="*/ f35 f18 1"/>
              <a:gd name="f41" fmla="*/ f38 f18 1"/>
              <a:gd name="f42" fmla="*/ f39 f18 1"/>
            </a:gdLst>
            <a:ahLst/>
            <a:cxnLst>
              <a:cxn ang="3cd4">
                <a:pos x="hc" y="t"/>
              </a:cxn>
              <a:cxn ang="0">
                <a:pos x="r" y="vc"/>
              </a:cxn>
              <a:cxn ang="cd4">
                <a:pos x="hc" y="b"/>
              </a:cxn>
              <a:cxn ang="cd2">
                <a:pos x="l" y="vc"/>
              </a:cxn>
            </a:cxnLst>
            <a:rect l="f40" t="f40" r="f41" b="f42"/>
            <a:pathLst>
              <a:path stroke="0">
                <a:moveTo>
                  <a:pt x="f23" y="f34"/>
                </a:moveTo>
                <a:arcTo wR="f34" hR="f34" stAng="f0" swAng="f1"/>
                <a:lnTo>
                  <a:pt x="f36" y="f23"/>
                </a:lnTo>
                <a:arcTo wR="f34" hR="f34" stAng="f2" swAng="f1"/>
                <a:lnTo>
                  <a:pt x="f26" y="f37"/>
                </a:lnTo>
                <a:arcTo wR="f34" hR="f34" stAng="f6" swAng="f1"/>
                <a:lnTo>
                  <a:pt x="f34" y="f27"/>
                </a:lnTo>
                <a:arcTo wR="f34" hR="f34" stAng="f1" swAng="f1"/>
                <a:close/>
              </a:path>
              <a:path fill="none">
                <a:moveTo>
                  <a:pt x="f34" y="f27"/>
                </a:moveTo>
                <a:arcTo wR="f34" hR="f34" stAng="f1" swAng="f1"/>
                <a:lnTo>
                  <a:pt x="f23" y="f34"/>
                </a:lnTo>
                <a:arcTo wR="f34" hR="f34" stAng="f0" swAng="f1"/>
                <a:moveTo>
                  <a:pt x="f36" y="f23"/>
                </a:moveTo>
                <a:arcTo wR="f34" hR="f34" stAng="f2" swAng="f1"/>
                <a:lnTo>
                  <a:pt x="f26" y="f37"/>
                </a:lnTo>
                <a:arcTo wR="f34" hR="f34" stAng="f6" swAng="f1"/>
              </a:path>
            </a:pathLst>
          </a:custGeom>
          <a:noFill/>
          <a:ln w="6480" cap="flat">
            <a:solidFill>
              <a:srgbClr val="4472C4"/>
            </a:solidFill>
            <a:prstDash val="solid"/>
            <a:miter/>
          </a:ln>
        </p:spPr>
        <p:txBody>
          <a:bodyPr vert="horz" wrap="square" lIns="91440" tIns="45720" rIns="91440" bIns="45720" anchor="ctr" anchorCtr="1" compatLnSpc="0">
            <a:noAutofit/>
          </a:bodyPr>
          <a:lstStyle/>
          <a:p>
            <a:pPr marL="0" marR="0" lvl="0" indent="0" algn="ctr" rtl="0" hangingPunct="1">
              <a:lnSpc>
                <a:spcPct val="100000"/>
              </a:lnSpc>
              <a:spcBef>
                <a:spcPts val="0"/>
              </a:spcBef>
              <a:spcAft>
                <a:spcPts val="0"/>
              </a:spcAft>
              <a:buNone/>
              <a:tabLst/>
            </a:pPr>
            <a:r>
              <a:rPr lang="en-GB" sz="1800" b="0" i="0" u="none" strike="noStrike" kern="1200" spc="0" baseline="0">
                <a:ln>
                  <a:noFill/>
                </a:ln>
                <a:solidFill>
                  <a:srgbClr val="000000"/>
                </a:solidFill>
                <a:latin typeface="Calibri" pitchFamily="18"/>
                <a:ea typeface="Arial Unicode MS" pitchFamily="2"/>
                <a:cs typeface="Arial Unicode MS" pitchFamily="2"/>
              </a:rPr>
              <a:t>Increase in productivity AND expansion of production and employmen</a:t>
            </a:r>
            <a:r>
              <a:rPr lang="pt-PT" sz="1800" b="0" i="0" u="none" strike="noStrike" kern="1200" spc="0" baseline="0">
                <a:ln>
                  <a:noFill/>
                </a:ln>
                <a:solidFill>
                  <a:srgbClr val="000000"/>
                </a:solidFill>
                <a:latin typeface="Calibri" pitchFamily="18"/>
                <a:ea typeface="Arial Unicode MS" pitchFamily="2"/>
                <a:cs typeface="Arial Unicode MS" pitchFamily="2"/>
              </a:rPr>
              <a:t>t</a:t>
            </a:r>
          </a:p>
        </p:txBody>
      </p:sp>
      <p:sp>
        <p:nvSpPr>
          <p:cNvPr id="8" name="Double Bracket 9">
            <a:extLst>
              <a:ext uri="{FF2B5EF4-FFF2-40B4-BE49-F238E27FC236}">
                <a16:creationId xmlns:a16="http://schemas.microsoft.com/office/drawing/2014/main" id="{83B0040A-421B-47B2-977B-9DD75434532A}"/>
              </a:ext>
            </a:extLst>
          </p:cNvPr>
          <p:cNvSpPr/>
          <p:nvPr/>
        </p:nvSpPr>
        <p:spPr>
          <a:xfrm>
            <a:off x="7207919" y="4194720"/>
            <a:ext cx="1711439" cy="1894680"/>
          </a:xfrm>
          <a:custGeom>
            <a:avLst/>
            <a:gdLst>
              <a:gd name="f0" fmla="val 10800000"/>
              <a:gd name="f1" fmla="val 5400000"/>
              <a:gd name="f2" fmla="val 16200000"/>
              <a:gd name="f3" fmla="val w"/>
              <a:gd name="f4" fmla="val h"/>
              <a:gd name="f5" fmla="val ss"/>
              <a:gd name="f6" fmla="val 0"/>
              <a:gd name="f7" fmla="val 16667"/>
              <a:gd name="f8" fmla="abs f3"/>
              <a:gd name="f9" fmla="abs f4"/>
              <a:gd name="f10" fmla="abs f5"/>
              <a:gd name="f11" fmla="?: f8 f3 1"/>
              <a:gd name="f12" fmla="?: f9 f4 1"/>
              <a:gd name="f13" fmla="?: f10 f5 1"/>
              <a:gd name="f14" fmla="*/ f11 1 21600"/>
              <a:gd name="f15" fmla="*/ f12 1 21600"/>
              <a:gd name="f16" fmla="*/ 21600 f11 1"/>
              <a:gd name="f17" fmla="*/ 21600 f12 1"/>
              <a:gd name="f18" fmla="min f15 f14"/>
              <a:gd name="f19" fmla="*/ f16 1 f13"/>
              <a:gd name="f20" fmla="*/ f17 1 f13"/>
              <a:gd name="f21" fmla="val f19"/>
              <a:gd name="f22" fmla="val f20"/>
              <a:gd name="f23" fmla="*/ f6 f18 1"/>
              <a:gd name="f24" fmla="+- f22 0 f6"/>
              <a:gd name="f25" fmla="+- f21 0 f6"/>
              <a:gd name="f26" fmla="*/ f21 f18 1"/>
              <a:gd name="f27" fmla="*/ f22 f18 1"/>
              <a:gd name="f28" fmla="min f25 f24"/>
              <a:gd name="f29" fmla="*/ f28 f7 1"/>
              <a:gd name="f30" fmla="*/ f29 1 100000"/>
              <a:gd name="f31" fmla="+- f21 0 f30"/>
              <a:gd name="f32" fmla="+- f22 0 f30"/>
              <a:gd name="f33" fmla="*/ f30 29289 1"/>
              <a:gd name="f34" fmla="*/ f30 f18 1"/>
              <a:gd name="f35" fmla="*/ f33 1 100000"/>
              <a:gd name="f36" fmla="*/ f31 f18 1"/>
              <a:gd name="f37" fmla="*/ f32 f18 1"/>
              <a:gd name="f38" fmla="+- f21 0 f35"/>
              <a:gd name="f39" fmla="+- f22 0 f35"/>
              <a:gd name="f40" fmla="*/ f35 f18 1"/>
              <a:gd name="f41" fmla="*/ f38 f18 1"/>
              <a:gd name="f42" fmla="*/ f39 f18 1"/>
            </a:gdLst>
            <a:ahLst/>
            <a:cxnLst>
              <a:cxn ang="3cd4">
                <a:pos x="hc" y="t"/>
              </a:cxn>
              <a:cxn ang="0">
                <a:pos x="r" y="vc"/>
              </a:cxn>
              <a:cxn ang="cd4">
                <a:pos x="hc" y="b"/>
              </a:cxn>
              <a:cxn ang="cd2">
                <a:pos x="l" y="vc"/>
              </a:cxn>
            </a:cxnLst>
            <a:rect l="f40" t="f40" r="f41" b="f42"/>
            <a:pathLst>
              <a:path stroke="0">
                <a:moveTo>
                  <a:pt x="f23" y="f34"/>
                </a:moveTo>
                <a:arcTo wR="f34" hR="f34" stAng="f0" swAng="f1"/>
                <a:lnTo>
                  <a:pt x="f36" y="f23"/>
                </a:lnTo>
                <a:arcTo wR="f34" hR="f34" stAng="f2" swAng="f1"/>
                <a:lnTo>
                  <a:pt x="f26" y="f37"/>
                </a:lnTo>
                <a:arcTo wR="f34" hR="f34" stAng="f6" swAng="f1"/>
                <a:lnTo>
                  <a:pt x="f34" y="f27"/>
                </a:lnTo>
                <a:arcTo wR="f34" hR="f34" stAng="f1" swAng="f1"/>
                <a:close/>
              </a:path>
              <a:path fill="none">
                <a:moveTo>
                  <a:pt x="f34" y="f27"/>
                </a:moveTo>
                <a:arcTo wR="f34" hR="f34" stAng="f1" swAng="f1"/>
                <a:lnTo>
                  <a:pt x="f23" y="f34"/>
                </a:lnTo>
                <a:arcTo wR="f34" hR="f34" stAng="f0" swAng="f1"/>
                <a:moveTo>
                  <a:pt x="f36" y="f23"/>
                </a:moveTo>
                <a:arcTo wR="f34" hR="f34" stAng="f2" swAng="f1"/>
                <a:lnTo>
                  <a:pt x="f26" y="f37"/>
                </a:lnTo>
                <a:arcTo wR="f34" hR="f34" stAng="f6" swAng="f1"/>
              </a:path>
            </a:pathLst>
          </a:custGeom>
          <a:noFill/>
          <a:ln w="6480" cap="flat">
            <a:solidFill>
              <a:srgbClr val="4472C4"/>
            </a:solidFill>
            <a:prstDash val="solid"/>
            <a:miter/>
          </a:ln>
        </p:spPr>
        <p:txBody>
          <a:bodyPr vert="horz" wrap="square" lIns="91440" tIns="45720" rIns="91440" bIns="45720" anchor="ctr" anchorCtr="1" compatLnSpc="0">
            <a:noAutofit/>
          </a:bodyPr>
          <a:lstStyle/>
          <a:p>
            <a:pPr marL="0" marR="0" lvl="0" indent="0" algn="ctr" rtl="0" hangingPunct="1">
              <a:lnSpc>
                <a:spcPct val="100000"/>
              </a:lnSpc>
              <a:spcBef>
                <a:spcPts val="0"/>
              </a:spcBef>
              <a:spcAft>
                <a:spcPts val="0"/>
              </a:spcAft>
              <a:buNone/>
              <a:tabLst/>
            </a:pPr>
            <a:r>
              <a:rPr lang="en-GB" sz="1800" b="0" i="0" u="none" strike="noStrike" kern="1200" spc="0" baseline="0">
                <a:ln>
                  <a:noFill/>
                </a:ln>
                <a:solidFill>
                  <a:srgbClr val="000000"/>
                </a:solidFill>
                <a:latin typeface="Calibri" pitchFamily="18"/>
                <a:ea typeface="Arial Unicode MS" pitchFamily="2"/>
                <a:cs typeface="Arial Unicode MS" pitchFamily="2"/>
              </a:rPr>
              <a:t>Rate of profits fall (extraction and realization) AND</a:t>
            </a:r>
          </a:p>
          <a:p>
            <a:pPr marL="0" marR="0" lvl="0" indent="0" algn="ctr" rtl="0" hangingPunct="1">
              <a:lnSpc>
                <a:spcPct val="100000"/>
              </a:lnSpc>
              <a:spcBef>
                <a:spcPts val="0"/>
              </a:spcBef>
              <a:spcAft>
                <a:spcPts val="0"/>
              </a:spcAft>
              <a:buNone/>
              <a:tabLst/>
            </a:pPr>
            <a:r>
              <a:rPr lang="en-GB" sz="1800" b="0" i="0" u="none" strike="noStrike" kern="1200" spc="0" baseline="0">
                <a:ln>
                  <a:noFill/>
                </a:ln>
                <a:solidFill>
                  <a:srgbClr val="000000"/>
                </a:solidFill>
                <a:latin typeface="Calibri" pitchFamily="18"/>
                <a:ea typeface="Arial Unicode MS" pitchFamily="2"/>
                <a:cs typeface="Arial Unicode MS" pitchFamily="2"/>
              </a:rPr>
              <a:t>Crisis of accumulation</a:t>
            </a:r>
          </a:p>
        </p:txBody>
      </p:sp>
      <p:sp>
        <p:nvSpPr>
          <p:cNvPr id="9" name="Double Bracket 10">
            <a:extLst>
              <a:ext uri="{FF2B5EF4-FFF2-40B4-BE49-F238E27FC236}">
                <a16:creationId xmlns:a16="http://schemas.microsoft.com/office/drawing/2014/main" id="{8CE1491F-409D-41AF-B046-627090E58807}"/>
              </a:ext>
            </a:extLst>
          </p:cNvPr>
          <p:cNvSpPr/>
          <p:nvPr/>
        </p:nvSpPr>
        <p:spPr>
          <a:xfrm>
            <a:off x="9254520" y="4194720"/>
            <a:ext cx="2180520" cy="1894680"/>
          </a:xfrm>
          <a:custGeom>
            <a:avLst/>
            <a:gdLst>
              <a:gd name="f0" fmla="val 10800000"/>
              <a:gd name="f1" fmla="val 5400000"/>
              <a:gd name="f2" fmla="val 16200000"/>
              <a:gd name="f3" fmla="val w"/>
              <a:gd name="f4" fmla="val h"/>
              <a:gd name="f5" fmla="val ss"/>
              <a:gd name="f6" fmla="val 0"/>
              <a:gd name="f7" fmla="val 16667"/>
              <a:gd name="f8" fmla="abs f3"/>
              <a:gd name="f9" fmla="abs f4"/>
              <a:gd name="f10" fmla="abs f5"/>
              <a:gd name="f11" fmla="?: f8 f3 1"/>
              <a:gd name="f12" fmla="?: f9 f4 1"/>
              <a:gd name="f13" fmla="?: f10 f5 1"/>
              <a:gd name="f14" fmla="*/ f11 1 21600"/>
              <a:gd name="f15" fmla="*/ f12 1 21600"/>
              <a:gd name="f16" fmla="*/ 21600 f11 1"/>
              <a:gd name="f17" fmla="*/ 21600 f12 1"/>
              <a:gd name="f18" fmla="min f15 f14"/>
              <a:gd name="f19" fmla="*/ f16 1 f13"/>
              <a:gd name="f20" fmla="*/ f17 1 f13"/>
              <a:gd name="f21" fmla="val f19"/>
              <a:gd name="f22" fmla="val f20"/>
              <a:gd name="f23" fmla="*/ f6 f18 1"/>
              <a:gd name="f24" fmla="+- f22 0 f6"/>
              <a:gd name="f25" fmla="+- f21 0 f6"/>
              <a:gd name="f26" fmla="*/ f21 f18 1"/>
              <a:gd name="f27" fmla="*/ f22 f18 1"/>
              <a:gd name="f28" fmla="min f25 f24"/>
              <a:gd name="f29" fmla="*/ f28 f7 1"/>
              <a:gd name="f30" fmla="*/ f29 1 100000"/>
              <a:gd name="f31" fmla="+- f21 0 f30"/>
              <a:gd name="f32" fmla="+- f22 0 f30"/>
              <a:gd name="f33" fmla="*/ f30 29289 1"/>
              <a:gd name="f34" fmla="*/ f30 f18 1"/>
              <a:gd name="f35" fmla="*/ f33 1 100000"/>
              <a:gd name="f36" fmla="*/ f31 f18 1"/>
              <a:gd name="f37" fmla="*/ f32 f18 1"/>
              <a:gd name="f38" fmla="+- f21 0 f35"/>
              <a:gd name="f39" fmla="+- f22 0 f35"/>
              <a:gd name="f40" fmla="*/ f35 f18 1"/>
              <a:gd name="f41" fmla="*/ f38 f18 1"/>
              <a:gd name="f42" fmla="*/ f39 f18 1"/>
            </a:gdLst>
            <a:ahLst/>
            <a:cxnLst>
              <a:cxn ang="3cd4">
                <a:pos x="hc" y="t"/>
              </a:cxn>
              <a:cxn ang="0">
                <a:pos x="r" y="vc"/>
              </a:cxn>
              <a:cxn ang="cd4">
                <a:pos x="hc" y="b"/>
              </a:cxn>
              <a:cxn ang="cd2">
                <a:pos x="l" y="vc"/>
              </a:cxn>
            </a:cxnLst>
            <a:rect l="f40" t="f40" r="f41" b="f42"/>
            <a:pathLst>
              <a:path stroke="0">
                <a:moveTo>
                  <a:pt x="f23" y="f34"/>
                </a:moveTo>
                <a:arcTo wR="f34" hR="f34" stAng="f0" swAng="f1"/>
                <a:lnTo>
                  <a:pt x="f36" y="f23"/>
                </a:lnTo>
                <a:arcTo wR="f34" hR="f34" stAng="f2" swAng="f1"/>
                <a:lnTo>
                  <a:pt x="f26" y="f37"/>
                </a:lnTo>
                <a:arcTo wR="f34" hR="f34" stAng="f6" swAng="f1"/>
                <a:lnTo>
                  <a:pt x="f34" y="f27"/>
                </a:lnTo>
                <a:arcTo wR="f34" hR="f34" stAng="f1" swAng="f1"/>
                <a:close/>
              </a:path>
              <a:path fill="none">
                <a:moveTo>
                  <a:pt x="f34" y="f27"/>
                </a:moveTo>
                <a:arcTo wR="f34" hR="f34" stAng="f1" swAng="f1"/>
                <a:lnTo>
                  <a:pt x="f23" y="f34"/>
                </a:lnTo>
                <a:arcTo wR="f34" hR="f34" stAng="f0" swAng="f1"/>
                <a:moveTo>
                  <a:pt x="f36" y="f23"/>
                </a:moveTo>
                <a:arcTo wR="f34" hR="f34" stAng="f2" swAng="f1"/>
                <a:lnTo>
                  <a:pt x="f26" y="f37"/>
                </a:lnTo>
                <a:arcTo wR="f34" hR="f34" stAng="f6" swAng="f1"/>
              </a:path>
            </a:pathLst>
          </a:custGeom>
          <a:noFill/>
          <a:ln w="6480" cap="flat">
            <a:solidFill>
              <a:srgbClr val="4472C4"/>
            </a:solidFill>
            <a:prstDash val="solid"/>
            <a:miter/>
          </a:ln>
        </p:spPr>
        <p:txBody>
          <a:bodyPr vert="horz" wrap="square" lIns="91440" tIns="45720" rIns="91440" bIns="45720" anchor="ctr" anchorCtr="1" compatLnSpc="0">
            <a:noAutofit/>
          </a:bodyPr>
          <a:lstStyle/>
          <a:p>
            <a:pPr marL="0" marR="0" lvl="0" indent="0" algn="ctr" rtl="0" hangingPunct="1">
              <a:lnSpc>
                <a:spcPct val="100000"/>
              </a:lnSpc>
              <a:spcBef>
                <a:spcPts val="0"/>
              </a:spcBef>
              <a:spcAft>
                <a:spcPts val="0"/>
              </a:spcAft>
              <a:buNone/>
              <a:tabLst/>
            </a:pPr>
            <a:r>
              <a:rPr lang="en-GB" sz="1800" b="0" i="0" u="none" strike="noStrike" kern="1200" spc="0" baseline="0">
                <a:ln>
                  <a:noFill/>
                </a:ln>
                <a:solidFill>
                  <a:srgbClr val="000000"/>
                </a:solidFill>
                <a:latin typeface="Calibri" pitchFamily="18"/>
                <a:ea typeface="Arial Unicode MS" pitchFamily="2"/>
                <a:cs typeface="Arial Unicode MS" pitchFamily="2"/>
              </a:rPr>
              <a:t>Concentration and centralization of capital, repression of labour</a:t>
            </a:r>
          </a:p>
          <a:p>
            <a:pPr marL="0" marR="0" lvl="0" indent="0" algn="ctr" rtl="0" hangingPunct="1">
              <a:lnSpc>
                <a:spcPct val="100000"/>
              </a:lnSpc>
              <a:spcBef>
                <a:spcPts val="0"/>
              </a:spcBef>
              <a:spcAft>
                <a:spcPts val="0"/>
              </a:spcAft>
              <a:buNone/>
              <a:tabLst/>
            </a:pPr>
            <a:r>
              <a:rPr lang="en-GB" sz="1800" b="0" i="0" u="none" strike="noStrike" kern="1200" spc="0" baseline="0">
                <a:ln>
                  <a:noFill/>
                </a:ln>
                <a:solidFill>
                  <a:srgbClr val="000000"/>
                </a:solidFill>
                <a:latin typeface="Calibri" pitchFamily="18"/>
                <a:ea typeface="Arial Unicode MS" pitchFamily="2"/>
                <a:cs typeface="Arial Unicode MS" pitchFamily="2"/>
              </a:rPr>
              <a:t>AND</a:t>
            </a:r>
          </a:p>
          <a:p>
            <a:pPr marL="0" marR="0" lvl="0" indent="0" algn="ctr" rtl="0" hangingPunct="1">
              <a:lnSpc>
                <a:spcPct val="100000"/>
              </a:lnSpc>
              <a:spcBef>
                <a:spcPts val="0"/>
              </a:spcBef>
              <a:spcAft>
                <a:spcPts val="0"/>
              </a:spcAft>
              <a:buNone/>
              <a:tabLst/>
            </a:pPr>
            <a:r>
              <a:rPr lang="en-GB" sz="1800" b="0" i="0" u="none" strike="noStrike" kern="1200" spc="0" baseline="0">
                <a:ln>
                  <a:noFill/>
                </a:ln>
                <a:solidFill>
                  <a:srgbClr val="000000"/>
                </a:solidFill>
                <a:latin typeface="Calibri" pitchFamily="18"/>
                <a:ea typeface="Arial Unicode MS" pitchFamily="2"/>
                <a:cs typeface="Arial Unicode MS" pitchFamily="2"/>
              </a:rPr>
              <a:t>a new cycle begins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D3353-6305-4E4B-8C9B-A7A9A86A0198}"/>
              </a:ext>
            </a:extLst>
          </p:cNvPr>
          <p:cNvSpPr txBox="1">
            <a:spLocks noGrp="1"/>
          </p:cNvSpPr>
          <p:nvPr>
            <p:ph type="title"/>
          </p:nvPr>
        </p:nvSpPr>
        <p:spPr>
          <a:xfrm>
            <a:off x="2585880" y="179640"/>
            <a:ext cx="9244080" cy="687239"/>
          </a:xfrm>
        </p:spPr>
        <p:txBody>
          <a:bodyPr/>
          <a:lstStyle/>
          <a:p>
            <a:pPr lvl="0"/>
            <a:r>
              <a:rPr lang="en-GB" sz="4000" b="1"/>
              <a:t>Dynamic/cumulative increasing returns</a:t>
            </a:r>
          </a:p>
        </p:txBody>
      </p:sp>
      <p:sp>
        <p:nvSpPr>
          <p:cNvPr id="3" name="Content Placeholder 2">
            <a:extLst>
              <a:ext uri="{FF2B5EF4-FFF2-40B4-BE49-F238E27FC236}">
                <a16:creationId xmlns:a16="http://schemas.microsoft.com/office/drawing/2014/main" id="{B7A3C0D5-16F7-4EF8-8586-D337A3C764FA}"/>
              </a:ext>
            </a:extLst>
          </p:cNvPr>
          <p:cNvSpPr txBox="1">
            <a:spLocks noGrp="1"/>
          </p:cNvSpPr>
          <p:nvPr>
            <p:ph idx="1"/>
          </p:nvPr>
        </p:nvSpPr>
        <p:spPr>
          <a:xfrm>
            <a:off x="424543" y="1208478"/>
            <a:ext cx="11405417" cy="5530722"/>
          </a:xfrm>
        </p:spPr>
        <p:txBody>
          <a:bodyPr/>
          <a:lstStyle/>
          <a:p>
            <a:pPr lvl="0" hangingPunct="1">
              <a:spcAft>
                <a:spcPts val="1414"/>
              </a:spcAft>
            </a:pPr>
            <a:r>
              <a:rPr lang="en-GB" sz="2800" u="sng" dirty="0">
                <a:latin typeface="Calibri" pitchFamily="18"/>
              </a:rPr>
              <a:t>We focus the remaining of the lecture on the </a:t>
            </a:r>
            <a:r>
              <a:rPr lang="en-GB" sz="2800" b="1" u="sng" dirty="0">
                <a:solidFill>
                  <a:srgbClr val="004586"/>
                </a:solidFill>
                <a:latin typeface="Calibri" pitchFamily="18"/>
              </a:rPr>
              <a:t>“reproduction of capitalism” perspectives,</a:t>
            </a:r>
            <a:r>
              <a:rPr lang="en-GB" sz="2800" b="1" u="sng" dirty="0">
                <a:solidFill>
                  <a:schemeClr val="tx1"/>
                </a:solidFill>
                <a:latin typeface="Calibri" pitchFamily="18"/>
              </a:rPr>
              <a:t> </a:t>
            </a:r>
            <a:r>
              <a:rPr lang="en-GB" sz="2800" u="sng" dirty="0">
                <a:solidFill>
                  <a:schemeClr val="tx1"/>
                </a:solidFill>
                <a:latin typeface="Calibri" pitchFamily="18"/>
              </a:rPr>
              <a:t>with </a:t>
            </a:r>
            <a:r>
              <a:rPr lang="en-GB" sz="2800" u="sng" dirty="0" err="1">
                <a:solidFill>
                  <a:schemeClr val="tx1"/>
                </a:solidFill>
                <a:latin typeface="Calibri" pitchFamily="18"/>
              </a:rPr>
              <a:t>emphais</a:t>
            </a:r>
            <a:r>
              <a:rPr lang="en-GB" sz="2800" u="sng" dirty="0">
                <a:solidFill>
                  <a:schemeClr val="tx1"/>
                </a:solidFill>
                <a:latin typeface="Calibri" pitchFamily="18"/>
              </a:rPr>
              <a:t> on </a:t>
            </a:r>
            <a:r>
              <a:rPr lang="en-GB" sz="2800" b="1" u="sng" dirty="0">
                <a:solidFill>
                  <a:schemeClr val="accent1">
                    <a:lumMod val="75000"/>
                  </a:schemeClr>
                </a:solidFill>
                <a:latin typeface="Calibri" pitchFamily="18"/>
              </a:rPr>
              <a:t>dynamic cumulative increasing returns </a:t>
            </a:r>
            <a:r>
              <a:rPr lang="en-GB" sz="2800" u="sng" dirty="0">
                <a:solidFill>
                  <a:schemeClr val="tx1"/>
                </a:solidFill>
                <a:latin typeface="Calibri" pitchFamily="18"/>
              </a:rPr>
              <a:t>associated with industrialization</a:t>
            </a:r>
            <a:r>
              <a:rPr lang="en-GB" sz="2800" dirty="0">
                <a:solidFill>
                  <a:schemeClr val="tx1"/>
                </a:solidFill>
                <a:latin typeface="Calibri" pitchFamily="18"/>
              </a:rPr>
              <a:t>.</a:t>
            </a:r>
            <a:endParaRPr lang="en-GB" sz="2800" dirty="0">
              <a:latin typeface="Calibri" pitchFamily="18"/>
            </a:endParaRPr>
          </a:p>
          <a:p>
            <a:pPr lvl="0" hangingPunct="1">
              <a:spcAft>
                <a:spcPts val="1414"/>
              </a:spcAft>
            </a:pPr>
            <a:r>
              <a:rPr lang="en-GB" sz="2800" dirty="0">
                <a:solidFill>
                  <a:srgbClr val="C5000B"/>
                </a:solidFill>
                <a:latin typeface="Calibri" pitchFamily="18"/>
              </a:rPr>
              <a:t>Evidence for the “virtuous cycle” of growth:</a:t>
            </a:r>
          </a:p>
          <a:p>
            <a:pPr lvl="0" hangingPunct="1">
              <a:spcAft>
                <a:spcPts val="1414"/>
              </a:spcAft>
            </a:pPr>
            <a:r>
              <a:rPr lang="en-GB" sz="2800" dirty="0">
                <a:solidFill>
                  <a:srgbClr val="C5000B"/>
                </a:solidFill>
                <a:latin typeface="Calibri" pitchFamily="18"/>
              </a:rPr>
              <a:t>↑Investment → ↑productive capacity (technology, infrastructure, scale, productivity) →</a:t>
            </a:r>
            <a:r>
              <a:rPr lang="en-GB" sz="2800" dirty="0">
                <a:solidFill>
                  <a:srgbClr val="C5000B"/>
                </a:solidFill>
                <a:latin typeface="Cambria Math" panose="02040503050406030204" pitchFamily="18" charset="0"/>
                <a:ea typeface="Cambria Math" panose="02040503050406030204" pitchFamily="18" charset="0"/>
              </a:rPr>
              <a:t> </a:t>
            </a:r>
            <a:r>
              <a:rPr lang="en-GB" sz="2800" dirty="0">
                <a:solidFill>
                  <a:srgbClr val="C5000B"/>
                </a:solidFill>
                <a:latin typeface="Calibri" pitchFamily="18"/>
              </a:rPr>
              <a:t>↑output → increasing returns, economies of scale and scope, higher levels of division of labour and cooperation, lower production costs → Diversification of production, complementarities/articulation between activities, higher productivity jobs → ↑ Incomes → ↑ Consumption, savings and trade → ↑Expectations → ↑ Conversion of S into I→ ↑I  →… and so on…</a:t>
            </a:r>
          </a:p>
        </p:txBody>
      </p:sp>
      <p:pic>
        <p:nvPicPr>
          <p:cNvPr id="4" name="Picture 3">
            <a:extLst>
              <a:ext uri="{FF2B5EF4-FFF2-40B4-BE49-F238E27FC236}">
                <a16:creationId xmlns:a16="http://schemas.microsoft.com/office/drawing/2014/main" id="{00E1E45A-0658-4776-A792-79DBBC4808DA}"/>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D3353-6305-4E4B-8C9B-A7A9A86A0198}"/>
              </a:ext>
            </a:extLst>
          </p:cNvPr>
          <p:cNvSpPr txBox="1">
            <a:spLocks noGrp="1"/>
          </p:cNvSpPr>
          <p:nvPr>
            <p:ph type="title"/>
          </p:nvPr>
        </p:nvSpPr>
        <p:spPr>
          <a:xfrm>
            <a:off x="2585880" y="179640"/>
            <a:ext cx="9244080" cy="687239"/>
          </a:xfrm>
        </p:spPr>
        <p:txBody>
          <a:bodyPr/>
          <a:lstStyle/>
          <a:p>
            <a:pPr lvl="0"/>
            <a:r>
              <a:rPr lang="en-GB" sz="4000" b="1"/>
              <a:t>Dynamic/cumulative increasing returns</a:t>
            </a:r>
          </a:p>
        </p:txBody>
      </p:sp>
      <p:sp>
        <p:nvSpPr>
          <p:cNvPr id="3" name="Content Placeholder 2">
            <a:extLst>
              <a:ext uri="{FF2B5EF4-FFF2-40B4-BE49-F238E27FC236}">
                <a16:creationId xmlns:a16="http://schemas.microsoft.com/office/drawing/2014/main" id="{B7A3C0D5-16F7-4EF8-8586-D337A3C764FA}"/>
              </a:ext>
            </a:extLst>
          </p:cNvPr>
          <p:cNvSpPr txBox="1">
            <a:spLocks noGrp="1"/>
          </p:cNvSpPr>
          <p:nvPr>
            <p:ph idx="1"/>
          </p:nvPr>
        </p:nvSpPr>
        <p:spPr>
          <a:xfrm>
            <a:off x="424543" y="1208478"/>
            <a:ext cx="11405417" cy="5530722"/>
          </a:xfrm>
        </p:spPr>
        <p:txBody>
          <a:bodyPr/>
          <a:lstStyle/>
          <a:p>
            <a:pPr lvl="0" hangingPunct="1">
              <a:spcAft>
                <a:spcPts val="1414"/>
              </a:spcAft>
            </a:pPr>
            <a:r>
              <a:rPr lang="en-GB" sz="2800" b="1" dirty="0">
                <a:solidFill>
                  <a:srgbClr val="004586"/>
                </a:solidFill>
                <a:latin typeface="Calibri" pitchFamily="18"/>
              </a:rPr>
              <a:t>Structural transformation defined as industrialization</a:t>
            </a:r>
            <a:r>
              <a:rPr lang="en-GB" sz="2800" dirty="0">
                <a:latin typeface="Calibri" pitchFamily="18"/>
              </a:rPr>
              <a:t>, given historical evidence – share of manufacturing in GDP and exports, production organized in firms, technological deepening, diversification/linkages in production, massification of wage labour and increase in the share of manufacturing in employment.</a:t>
            </a:r>
          </a:p>
          <a:p>
            <a:pPr hangingPunct="1">
              <a:spcAft>
                <a:spcPts val="1414"/>
              </a:spcAft>
            </a:pPr>
            <a:r>
              <a:rPr lang="en-GB" sz="2800" dirty="0">
                <a:latin typeface="Calibri" pitchFamily="18"/>
              </a:rPr>
              <a:t>The rate of growth of </a:t>
            </a:r>
            <a:r>
              <a:rPr lang="en-GB" sz="2800" b="1" dirty="0">
                <a:latin typeface="Calibri" pitchFamily="18"/>
              </a:rPr>
              <a:t>Y</a:t>
            </a:r>
            <a:r>
              <a:rPr lang="en-GB" sz="2800" dirty="0">
                <a:latin typeface="Calibri" pitchFamily="18"/>
              </a:rPr>
              <a:t> determines the rate of growth of productivity, </a:t>
            </a:r>
            <a:r>
              <a:rPr lang="en-GB" sz="2800" b="1" dirty="0">
                <a:latin typeface="Calibri" pitchFamily="18"/>
              </a:rPr>
              <a:t>y</a:t>
            </a:r>
            <a:r>
              <a:rPr lang="en-GB" sz="2800" dirty="0">
                <a:latin typeface="Calibri" pitchFamily="18"/>
              </a:rPr>
              <a:t>, which, in turn, accelerates the rate of growth of </a:t>
            </a:r>
            <a:r>
              <a:rPr lang="en-GB" sz="2800" b="1" dirty="0">
                <a:latin typeface="Calibri" pitchFamily="18"/>
              </a:rPr>
              <a:t>Y</a:t>
            </a:r>
            <a:r>
              <a:rPr lang="en-GB" sz="2800" dirty="0">
                <a:latin typeface="Calibri" pitchFamily="18"/>
              </a:rPr>
              <a:t>, such that the </a:t>
            </a:r>
            <a:r>
              <a:rPr lang="en-GB" sz="2800" b="1" dirty="0">
                <a:solidFill>
                  <a:schemeClr val="accent1">
                    <a:lumMod val="75000"/>
                  </a:schemeClr>
                </a:solidFill>
                <a:latin typeface="Calibri" pitchFamily="18"/>
              </a:rPr>
              <a:t>virtuous cycle </a:t>
            </a:r>
            <a:r>
              <a:rPr lang="en-GB" sz="2800" dirty="0">
                <a:latin typeface="Calibri" pitchFamily="18"/>
              </a:rPr>
              <a:t>can be summarised by the dynamic nexus </a:t>
            </a:r>
            <a:r>
              <a:rPr lang="en-GB" sz="2800" i="1" dirty="0">
                <a:highlight>
                  <a:srgbClr val="C0C0C0"/>
                </a:highlight>
                <a:latin typeface="Calibri" pitchFamily="18"/>
              </a:rPr>
              <a:t>↑</a:t>
            </a:r>
            <a:r>
              <a:rPr lang="en-GB" sz="2800" b="1" i="1" dirty="0">
                <a:highlight>
                  <a:srgbClr val="C0C0C0"/>
                </a:highlight>
                <a:latin typeface="Calibri" pitchFamily="18"/>
              </a:rPr>
              <a:t>Y </a:t>
            </a:r>
            <a:r>
              <a:rPr lang="en-GB" sz="2800" i="1" dirty="0">
                <a:highlight>
                  <a:srgbClr val="C0C0C0"/>
                </a:highlight>
                <a:latin typeface="Calibri" pitchFamily="18"/>
              </a:rPr>
              <a:t>→↑ </a:t>
            </a:r>
            <a:r>
              <a:rPr lang="en-GB" sz="2800" b="1" i="1" dirty="0">
                <a:highlight>
                  <a:srgbClr val="C0C0C0"/>
                </a:highlight>
                <a:latin typeface="Calibri" pitchFamily="18"/>
              </a:rPr>
              <a:t>y </a:t>
            </a:r>
            <a:r>
              <a:rPr lang="en-GB" sz="2800" i="1" dirty="0">
                <a:highlight>
                  <a:srgbClr val="C0C0C0"/>
                </a:highlight>
                <a:latin typeface="Calibri" pitchFamily="18"/>
              </a:rPr>
              <a:t>→↑</a:t>
            </a:r>
            <a:r>
              <a:rPr lang="en-GB" sz="2800" b="1" i="1" dirty="0">
                <a:highlight>
                  <a:srgbClr val="C0C0C0"/>
                </a:highlight>
                <a:latin typeface="Calibri" pitchFamily="18"/>
              </a:rPr>
              <a:t>Y </a:t>
            </a:r>
            <a:r>
              <a:rPr lang="en-GB" sz="2800" i="1" dirty="0">
                <a:highlight>
                  <a:srgbClr val="C0C0C0"/>
                </a:highlight>
                <a:latin typeface="Calibri" pitchFamily="18"/>
              </a:rPr>
              <a:t>→↑ </a:t>
            </a:r>
            <a:r>
              <a:rPr lang="en-GB" sz="2800" b="1" i="1" dirty="0">
                <a:highlight>
                  <a:srgbClr val="C0C0C0"/>
                </a:highlight>
                <a:latin typeface="Calibri" pitchFamily="18"/>
              </a:rPr>
              <a:t>y</a:t>
            </a:r>
            <a:r>
              <a:rPr lang="en-GB" sz="2800" i="1" dirty="0">
                <a:highlight>
                  <a:srgbClr val="C0C0C0"/>
                </a:highlight>
                <a:latin typeface="Calibri" pitchFamily="18"/>
              </a:rPr>
              <a:t>→ </a:t>
            </a:r>
            <a:r>
              <a:rPr lang="en-GB" sz="2800" b="1" i="1" dirty="0">
                <a:highlight>
                  <a:srgbClr val="C0C0C0"/>
                </a:highlight>
                <a:latin typeface="Calibri" pitchFamily="18"/>
              </a:rPr>
              <a:t>Y</a:t>
            </a:r>
            <a:r>
              <a:rPr lang="en-GB" sz="2800" i="1" dirty="0">
                <a:highlight>
                  <a:srgbClr val="C0C0C0"/>
                </a:highlight>
                <a:latin typeface="Calibri" pitchFamily="18"/>
              </a:rPr>
              <a:t>… </a:t>
            </a:r>
            <a:r>
              <a:rPr lang="en-GB" sz="2800" dirty="0">
                <a:latin typeface="Calibri" pitchFamily="18"/>
              </a:rPr>
              <a:t>(to infinity). </a:t>
            </a:r>
            <a:r>
              <a:rPr lang="en-GB" sz="2800" b="1" dirty="0">
                <a:latin typeface="Calibri" pitchFamily="18"/>
              </a:rPr>
              <a:t>[</a:t>
            </a:r>
            <a:r>
              <a:rPr lang="en-GB" sz="2800" b="1" u="sng" dirty="0">
                <a:latin typeface="Calibri" pitchFamily="18"/>
              </a:rPr>
              <a:t>Question</a:t>
            </a:r>
            <a:r>
              <a:rPr lang="en-GB" sz="2800" b="1" dirty="0">
                <a:latin typeface="Calibri" pitchFamily="18"/>
              </a:rPr>
              <a:t>: are there limits to this process? Can you identify a few and explain how they pose limits to this process?] </a:t>
            </a:r>
          </a:p>
        </p:txBody>
      </p:sp>
      <p:pic>
        <p:nvPicPr>
          <p:cNvPr id="4" name="Picture 3">
            <a:extLst>
              <a:ext uri="{FF2B5EF4-FFF2-40B4-BE49-F238E27FC236}">
                <a16:creationId xmlns:a16="http://schemas.microsoft.com/office/drawing/2014/main" id="{00E1E45A-0658-4776-A792-79DBBC4808DA}"/>
              </a:ext>
            </a:extLst>
          </p:cNvPr>
          <p:cNvPicPr>
            <a:picLocks noChangeAspect="1"/>
          </p:cNvPicPr>
          <p:nvPr/>
        </p:nvPicPr>
        <p:blipFill>
          <a:blip r:embed="rId3">
            <a:lum/>
            <a:alphaModFix/>
          </a:blip>
          <a:srcRect/>
          <a:stretch>
            <a:fillRect/>
          </a:stretch>
        </p:blipFill>
        <p:spPr>
          <a:xfrm>
            <a:off x="147600" y="118800"/>
            <a:ext cx="2243160" cy="914400"/>
          </a:xfrm>
          <a:prstGeom prst="rect">
            <a:avLst/>
          </a:prstGeom>
          <a:noFill/>
          <a:ln cap="flat">
            <a:noFill/>
          </a:ln>
        </p:spPr>
      </p:pic>
    </p:spTree>
    <p:extLst>
      <p:ext uri="{BB962C8B-B14F-4D97-AF65-F5344CB8AC3E}">
        <p14:creationId xmlns:p14="http://schemas.microsoft.com/office/powerpoint/2010/main" val="216997157"/>
      </p:ext>
    </p:extLst>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2566</Words>
  <Application>Microsoft Office PowerPoint</Application>
  <PresentationFormat>Widescreen</PresentationFormat>
  <Paragraphs>159</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Narrow</vt:lpstr>
      <vt:lpstr>Arimo</vt:lpstr>
      <vt:lpstr>Calibri</vt:lpstr>
      <vt:lpstr>Calibri Light</vt:lpstr>
      <vt:lpstr>Cambria Math</vt:lpstr>
      <vt:lpstr>Tinos</vt:lpstr>
      <vt:lpstr>Default</vt:lpstr>
      <vt:lpstr>PowerPoint Presentation</vt:lpstr>
      <vt:lpstr>PowerPoint Presentation</vt:lpstr>
      <vt:lpstr>Limits of the traditional growth models</vt:lpstr>
      <vt:lpstr>Limits of the traditional growth models</vt:lpstr>
      <vt:lpstr>Concerns about the nature and role of growth</vt:lpstr>
      <vt:lpstr>Concerns about the nature and role of growth</vt:lpstr>
      <vt:lpstr>Concerns about the nature and role of growth</vt:lpstr>
      <vt:lpstr>Dynamic/cumulative increasing returns</vt:lpstr>
      <vt:lpstr>Dynamic/cumulative increasing returns</vt:lpstr>
      <vt:lpstr> Dynamic/cumulative increasing returns</vt:lpstr>
      <vt:lpstr> Dynamic/cumulative increasing returns</vt:lpstr>
      <vt:lpstr> Mechanism of dynamic/cumulative increasing returns</vt:lpstr>
      <vt:lpstr> Dynamic/cumulative increasing returns</vt:lpstr>
      <vt:lpstr> Dynamic/cumulative increasing returns</vt:lpstr>
      <vt:lpstr> Dynamic/cumulative increasing returns</vt:lpstr>
      <vt:lpstr>A useful summary</vt:lpstr>
      <vt:lpstr>Other arguments for industrialization, which are also included in the dynamic, cumulative increasing returns</vt:lpstr>
      <vt:lpstr>How good are these theories? “Food for thought”</vt:lpstr>
      <vt:lpstr>How good are these theories? “Food for thought”</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Castel-Branco</dc:creator>
  <cp:lastModifiedBy>Carlos Castel-Branco</cp:lastModifiedBy>
  <cp:revision>140</cp:revision>
  <dcterms:modified xsi:type="dcterms:W3CDTF">2023-05-08T15:03:26Z</dcterms:modified>
</cp:coreProperties>
</file>